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00" r:id="rId2"/>
    <p:sldId id="306" r:id="rId3"/>
    <p:sldId id="294" r:id="rId4"/>
    <p:sldId id="295" r:id="rId5"/>
    <p:sldId id="296" r:id="rId6"/>
    <p:sldId id="301" r:id="rId7"/>
    <p:sldId id="303" r:id="rId8"/>
    <p:sldId id="297" r:id="rId9"/>
    <p:sldId id="307" r:id="rId10"/>
    <p:sldId id="299" r:id="rId11"/>
    <p:sldId id="268" r:id="rId12"/>
    <p:sldId id="305" r:id="rId13"/>
    <p:sldId id="302" r:id="rId14"/>
    <p:sldId id="30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ita Babu" initials="BB" lastIdx="11" clrIdx="0">
    <p:extLst>
      <p:ext uri="{19B8F6BF-5375-455C-9EA6-DF929625EA0E}">
        <p15:presenceInfo xmlns:p15="http://schemas.microsoft.com/office/powerpoint/2012/main" userId="68b9bd1b406ebc0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FFF96"/>
    <a:srgbClr val="FF8B8B"/>
    <a:srgbClr val="FFFF99"/>
    <a:srgbClr val="8FCFFF"/>
    <a:srgbClr val="BECDFE"/>
    <a:srgbClr val="BACAFE"/>
    <a:srgbClr val="FAE2E6"/>
    <a:srgbClr val="CDFFFF"/>
    <a:srgbClr val="D6A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41" autoAdjust="0"/>
  </p:normalViewPr>
  <p:slideViewPr>
    <p:cSldViewPr snapToGrid="0">
      <p:cViewPr varScale="1">
        <p:scale>
          <a:sx n="100" d="100"/>
          <a:sy n="100" d="100"/>
        </p:scale>
        <p:origin x="852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28"/>
    </p:cViewPr>
  </p:sorterViewPr>
  <p:notesViewPr>
    <p:cSldViewPr snapToGrid="0">
      <p:cViewPr varScale="1">
        <p:scale>
          <a:sx n="80" d="100"/>
          <a:sy n="80" d="100"/>
        </p:scale>
        <p:origin x="391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DACE3-DD24-9A41-F3A2-A2CC240371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7DB730-7A86-6A22-1AF7-F523360464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FB45F2-47A0-44A2-9AE0-3049AD868798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BC38BB-88A5-0942-15DF-CF9F622E53E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5113D3-E0ED-184C-34C2-DE7FF536431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EC6071-9EF1-467A-9F39-204EA80887D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1374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668E62-1BC1-42B7-ADA3-C1485EF23D79}" type="datetimeFigureOut">
              <a:rPr lang="en-IN" smtClean="0"/>
              <a:t>04-03-2026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4118C-86F9-41EB-86EE-16788E1529D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4622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57115-BC3B-5A20-05B2-C6AB181876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94F3B-A0D5-8381-21D3-E8C5A2D553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AD7001-FB60-ECB9-D9C5-30A7D3915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821A8-B3F7-403E-B136-52138972897D}" type="datetime1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C2C56A-1711-754A-D883-03100C265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8D0A119-8A85-FF16-8EC0-CAA055C9A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4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320555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10D22-1ACD-AC0F-7C46-D53D543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85305F-6896-F4B6-21AC-AFC1AE625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8FFD2-40D4-D7A2-8C45-032066E27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42C8-284D-43D7-AD0C-46803891FAF8}" type="datetime1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12781D-369D-DD65-2D6B-194CE7FCF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3234697-0FDE-E855-E92A-763EBE900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4091765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89EB56-CDC6-DDF9-7C79-80702EA48C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D3A656-963A-09CC-8A3B-DDDD4484CF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502328-5F7B-82CE-948C-3C579B488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EA9E07-D3C8-42A3-8378-5F8763B312C7}" type="datetime1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DB75BC-34A1-6F46-AB73-590C84486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DC405C-4DD1-AF0F-3F8F-AC2618F164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3515250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8A625-F218-784A-DB5C-7234EAEE3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29FE-C029-ECE5-B1C7-B00C4AC4D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1A6F9-EBF5-B106-06AD-A8894D04B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5873F-5939-4FB3-974A-4B3A62CE422F}" type="datetime1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77D398-0E4B-012A-C2F6-EE7AE3EC2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11F76EF-16F8-AEDA-47AA-258A6F4B94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2102021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C86B2-1FD7-7E8D-EDA8-C80653DE6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8FB6C-67CE-3F1A-099A-0024835D7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7AF69-E785-BA18-8091-00D2A7BB5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4329-1ECF-4C5A-95B4-7D502269CE36}" type="datetime1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D85D9-FF08-47F7-D190-3E964DAC9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1092761-3CB9-95DE-2785-4FBFA3F2FB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1148129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F3BAF-BDD9-3D31-0E72-CF336E6AD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79E08A-3FD6-B6AC-07F3-3DEF370AFF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2050E0-38E6-8C47-E857-F73B8C609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9DD83E-765A-9C7A-FFD0-955B7A049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3634F-AFEB-4C22-B19D-444944244AEB}" type="datetime1">
              <a:rPr lang="en-IN" smtClean="0"/>
              <a:t>04-03-2026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CA40DF-36A4-6D65-C557-D8F41EDA0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CCA79F8-726A-73C4-843B-DF08B7EF4F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305539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06AD6-2120-4565-6DFB-9D8112484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2CD1A1-55D1-0AA8-9696-2AC35E38F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81442-5999-AFF2-2F08-7AEBE3018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561FDD-1F9C-79E3-2357-1C2F24806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AD83BB-B62F-56A3-9961-34BF697B3D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4C9BFA-46ED-8EE9-6950-DFCD4B3A7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9A089E-2F16-4DD2-956B-FD909615A598}" type="datetime1">
              <a:rPr lang="en-IN" smtClean="0"/>
              <a:t>04-03-2026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B9641C-4F49-B12A-E49B-EC6D4F1D4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70BC2F-89B9-4834-2AE6-683B13EF3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1040507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6AA1E-B042-29E4-BE03-CBCEA9D50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ACE341-4E38-CC1C-9779-8EFEEAE4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75603-2D20-4318-A269-396B1AFAEBD0}" type="datetime1">
              <a:rPr lang="en-IN" smtClean="0"/>
              <a:t>04-03-2026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526A5A-915A-E631-030E-4E7B18B8E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808CC-966A-3C06-DA84-C482EA0063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3377919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B97CA-048E-037B-EEFF-FE6D6A38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4443-DDE5-433B-8CFD-FB1B65617818}" type="datetime1">
              <a:rPr lang="en-IN" smtClean="0"/>
              <a:t>04-03-2026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1BACBA-40D8-79E3-A200-CCF0C5AE7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49338C0-DD1B-E487-47EA-D9719E963A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1035687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C7898-F4A6-E19D-DA22-59E47864B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02B67-691B-875D-55EF-81A1C06370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95A6B8-16AD-EF7E-9DF4-056CC09013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E5043-0967-54D0-03E7-BE7F6471B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91D24-F1F2-4B4F-A6C3-527A8FA186DD}" type="datetime1">
              <a:rPr lang="en-IN" smtClean="0"/>
              <a:t>04-03-2026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5A110B-64BF-5BED-A778-E826D2BEC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14D4A14-F101-5BA6-B882-E880783F9C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1290528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53D984-0934-EB66-6B0E-1D748F296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4AC863-5EB5-84D3-A47A-9AB300DED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8E4E7-5F52-0DDD-3D01-94C89EEBE8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00FE0B-2CB8-9159-A6FE-51E16DE3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29539-1D7A-4608-ACF9-A2A324A87502}" type="datetime1">
              <a:rPr lang="en-IN" smtClean="0"/>
              <a:t>04-03-2026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92C6AC-3D58-B195-9598-7AD4B1096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CC936D5-644D-3D72-3157-94DB8D456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405493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259517-1F07-6F75-33AE-9D7FF5F06C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7E6356-5D31-38E4-1BD4-83185D61C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C3F43-9115-7D47-84C7-A8A12F4006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5FEFE-A311-40A7-B7A5-6A27EB79B607}" type="datetime1">
              <a:rPr lang="en-IN" smtClean="0"/>
              <a:t>04-03-2026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6BE55-9389-A6B6-814A-4D67E63081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F16F9-B556-2EEE-A04B-601F080FD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fld id="{47BD01AD-2449-4C2F-82C6-AB84E9CBE444}" type="slidenum">
              <a:rPr lang="en-IN" smtClean="0"/>
              <a:pPr/>
              <a:t>‹#›</a:t>
            </a:fld>
            <a:r>
              <a:rPr lang="en-IN" dirty="0"/>
              <a:t> of 14</a:t>
            </a:r>
          </a:p>
        </p:txBody>
      </p:sp>
    </p:spTree>
    <p:extLst>
      <p:ext uri="{BB962C8B-B14F-4D97-AF65-F5344CB8AC3E}">
        <p14:creationId xmlns:p14="http://schemas.microsoft.com/office/powerpoint/2010/main" val="303682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 advTm="15000">
        <p:random/>
      </p:transition>
    </mc:Choice>
    <mc:Fallback xmlns="">
      <p:transition advTm="15000">
        <p:random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ghradius.com/demo-request/" TargetMode="External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slide" Target="slide12.xml"/><Relationship Id="rId4" Type="http://schemas.openxmlformats.org/officeDocument/2006/relationships/image" Target="../media/image16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slide" Target="slide1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2.xml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slide" Target="slide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4.svg"/><Relationship Id="rId7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11" Type="http://schemas.openxmlformats.org/officeDocument/2006/relationships/slide" Target="slide1.xml"/><Relationship Id="rId5" Type="http://schemas.openxmlformats.org/officeDocument/2006/relationships/image" Target="../media/image8.svg"/><Relationship Id="rId10" Type="http://schemas.openxmlformats.org/officeDocument/2006/relationships/slide" Target="slide12.xml"/><Relationship Id="rId4" Type="http://schemas.openxmlformats.org/officeDocument/2006/relationships/image" Target="../media/image7.png"/><Relationship Id="rId9" Type="http://schemas.openxmlformats.org/officeDocument/2006/relationships/image" Target="../media/image6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" Target="slide1.xml"/><Relationship Id="rId7" Type="http://schemas.openxmlformats.org/officeDocument/2006/relationships/image" Target="../media/image10.svg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6.svg"/><Relationship Id="rId5" Type="http://schemas.openxmlformats.org/officeDocument/2006/relationships/image" Target="../media/image4.svg"/><Relationship Id="rId10" Type="http://schemas.openxmlformats.org/officeDocument/2006/relationships/image" Target="../media/image5.png"/><Relationship Id="rId4" Type="http://schemas.openxmlformats.org/officeDocument/2006/relationships/image" Target="../media/image3.png"/><Relationship Id="rId9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slide" Target="slide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7497C-0BA1-BEBA-B021-64B082943A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5657" y="658702"/>
            <a:ext cx="8920685" cy="812799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Cash  Resource  Planning  Solution</a:t>
            </a:r>
            <a:endParaRPr lang="en-IN" sz="3600" b="1" i="1" dirty="0">
              <a:solidFill>
                <a:srgbClr val="0000FF"/>
              </a:solidFill>
              <a:latin typeface="Delius" panose="02000603000000000000" pitchFamily="2" charset="0"/>
              <a:cs typeface="Poppins" panose="000005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E5E02D-B87A-D29E-E7FF-B67661F34628}"/>
              </a:ext>
            </a:extLst>
          </p:cNvPr>
          <p:cNvSpPr txBox="1"/>
          <p:nvPr/>
        </p:nvSpPr>
        <p:spPr>
          <a:xfrm>
            <a:off x="2030866" y="3459751"/>
            <a:ext cx="8271374" cy="889346"/>
          </a:xfrm>
          <a:prstGeom prst="rect">
            <a:avLst/>
          </a:prstGeom>
          <a:gradFill>
            <a:gsLst>
              <a:gs pos="11000">
                <a:srgbClr val="A7FFCF"/>
              </a:gs>
              <a:gs pos="92000">
                <a:srgbClr val="FFEDB3"/>
              </a:gs>
              <a:gs pos="78000">
                <a:srgbClr val="A0FCFF"/>
              </a:gs>
            </a:gsLst>
            <a:lin ang="0" scaled="1"/>
          </a:gradFill>
          <a:effectLst>
            <a:softEdge rad="63500"/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Credit  Facility  Manual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94CB002-27D3-B0B0-A98A-E80CF0D43627}"/>
              </a:ext>
            </a:extLst>
          </p:cNvPr>
          <p:cNvGrpSpPr/>
          <p:nvPr/>
        </p:nvGrpSpPr>
        <p:grpSpPr>
          <a:xfrm>
            <a:off x="822959" y="1821608"/>
            <a:ext cx="10332722" cy="1219201"/>
            <a:chOff x="0" y="0"/>
            <a:chExt cx="6466205" cy="723569"/>
          </a:xfrm>
          <a:solidFill>
            <a:srgbClr val="EDFFFF"/>
          </a:solidFill>
        </p:grpSpPr>
        <p:sp>
          <p:nvSpPr>
            <p:cNvPr id="11" name="Scroll: Horizontal 10">
              <a:extLst>
                <a:ext uri="{FF2B5EF4-FFF2-40B4-BE49-F238E27FC236}">
                  <a16:creationId xmlns:a16="http://schemas.microsoft.com/office/drawing/2014/main" id="{F778C274-06A8-9277-2297-0A96B7FA846F}"/>
                </a:ext>
              </a:extLst>
            </p:cNvPr>
            <p:cNvSpPr/>
            <p:nvPr/>
          </p:nvSpPr>
          <p:spPr>
            <a:xfrm>
              <a:off x="0" y="0"/>
              <a:ext cx="6466205" cy="723569"/>
            </a:xfrm>
            <a:prstGeom prst="horizontalScroll">
              <a:avLst>
                <a:gd name="adj" fmla="val 19358"/>
              </a:avLst>
            </a:prstGeom>
            <a:grpFill/>
            <a:ln w="15875">
              <a:solidFill>
                <a:srgbClr val="D0DCFE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IN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Text Box 2">
              <a:extLst>
                <a:ext uri="{FF2B5EF4-FFF2-40B4-BE49-F238E27FC236}">
                  <a16:creationId xmlns:a16="http://schemas.microsoft.com/office/drawing/2014/main" id="{5588CC29-7E69-E80B-4BF3-F3A667D753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8992" y="248633"/>
              <a:ext cx="1753782" cy="26473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1" i="0" u="none" strike="noStrike" kern="1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Poppins Medium" panose="00000600000000000000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Turnover is VANITY</a:t>
              </a:r>
              <a:endParaRPr kumimoji="0" lang="en-IN" sz="14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Text Box 2">
              <a:extLst>
                <a:ext uri="{FF2B5EF4-FFF2-40B4-BE49-F238E27FC236}">
                  <a16:creationId xmlns:a16="http://schemas.microsoft.com/office/drawing/2014/main" id="{CF79DD23-A9A6-A21E-1F5D-27A3F192CE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31765" y="235293"/>
              <a:ext cx="1896907" cy="270633"/>
            </a:xfrm>
            <a:prstGeom prst="rect">
              <a:avLst/>
            </a:prstGeom>
            <a:grpFill/>
            <a:ln w="9525">
              <a:solidFill>
                <a:srgbClr val="F3F6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00" cap="none" spc="100" normalizeH="0" baseline="0" noProof="0" dirty="0">
                  <a:ln>
                    <a:noFill/>
                  </a:ln>
                  <a:solidFill>
                    <a:srgbClr val="00B050"/>
                  </a:solidFill>
                  <a:effectLst/>
                  <a:uLnTx/>
                  <a:uFillTx/>
                  <a:latin typeface="Poppins Medium" panose="00000600000000000000" pitchFamily="2" charset="0"/>
                  <a:ea typeface="Calibri" panose="020F0502020204030204" pitchFamily="34" charset="0"/>
                  <a:cs typeface="Times New Roman" panose="02020603050405020304" pitchFamily="18" charset="0"/>
                </a:rPr>
                <a:t>Profit is SANITY</a:t>
              </a:r>
              <a:endParaRPr kumimoji="0" lang="en-IN" sz="1800" b="0" i="0" u="none" strike="noStrike" kern="1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 Box 2">
              <a:extLst>
                <a:ext uri="{FF2B5EF4-FFF2-40B4-BE49-F238E27FC236}">
                  <a16:creationId xmlns:a16="http://schemas.microsoft.com/office/drawing/2014/main" id="{AAEC5F64-9EB3-B768-B789-ED01CFE19D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09534" y="205064"/>
              <a:ext cx="2098034" cy="306774"/>
            </a:xfrm>
            <a:prstGeom prst="rect">
              <a:avLst/>
            </a:prstGeom>
            <a:noFill/>
            <a:ln w="9525">
              <a:solidFill>
                <a:srgbClr val="F3F6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1" i="0" u="none" strike="noStrike" kern="100" cap="none" spc="100" normalizeH="0" baseline="0" noProof="0" dirty="0">
                  <a:ln>
                    <a:noFill/>
                  </a:ln>
                  <a:gradFill>
                    <a:gsLst>
                      <a:gs pos="0">
                        <a:srgbClr val="063AD8"/>
                      </a:gs>
                      <a:gs pos="100000">
                        <a:srgbClr val="FFC000"/>
                      </a:gs>
                    </a:gsLst>
                    <a:path path="circle">
                      <a:fillToRect l="50000" t="50000" r="50000" b="50000"/>
                    </a:path>
                  </a:gradFill>
                  <a:effectLst/>
                  <a:uLnTx/>
                  <a:uFillTx/>
                  <a:latin typeface="Poppins" panose="00000500000000000000" pitchFamily="2" charset="0"/>
                  <a:ea typeface="Calibri" panose="020F0502020204030204" pitchFamily="34" charset="0"/>
                  <a:cs typeface="Poppins" panose="00000500000000000000" pitchFamily="2" charset="0"/>
                </a:rPr>
                <a:t>CASH  IS  KING</a:t>
              </a:r>
              <a:endParaRPr kumimoji="0" lang="en-IN" sz="18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Calibri" panose="020F0502020204030204" pitchFamily="34" charset="0"/>
                <a:cs typeface="Poppins" panose="00000500000000000000" pitchFamily="2" charset="0"/>
              </a:endParaRPr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4F3C98DA-0B98-43EF-444C-49382AE796E1}"/>
              </a:ext>
            </a:extLst>
          </p:cNvPr>
          <p:cNvSpPr txBox="1"/>
          <p:nvPr/>
        </p:nvSpPr>
        <p:spPr>
          <a:xfrm>
            <a:off x="284480" y="6287166"/>
            <a:ext cx="225552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www.crp.cash</a:t>
            </a:r>
            <a:endParaRPr kumimoji="0" lang="en-IN" sz="20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C76DFB-8093-31CB-B8C5-32C062D02D08}"/>
              </a:ext>
            </a:extLst>
          </p:cNvPr>
          <p:cNvSpPr txBox="1"/>
          <p:nvPr/>
        </p:nvSpPr>
        <p:spPr>
          <a:xfrm>
            <a:off x="1466484" y="4979257"/>
            <a:ext cx="925903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N" sz="2700" b="1" kern="100" dirty="0">
                <a:gradFill flip="none" rotWithShape="1">
                  <a:gsLst>
                    <a:gs pos="46000">
                      <a:srgbClr val="0000FF"/>
                    </a:gs>
                    <a:gs pos="68000">
                      <a:srgbClr val="FF0000"/>
                    </a:gs>
                    <a:gs pos="93000">
                      <a:srgbClr val="FFC000"/>
                    </a:gs>
                  </a:gsLst>
                  <a:lin ang="5400000" scaled="1"/>
                  <a:tileRect/>
                </a:gradFill>
                <a:effectLst/>
                <a:latin typeface="Poppins" panose="00000500000000000000" pitchFamily="2" charset="0"/>
                <a:ea typeface="Aptos" panose="020B0004020202020204" pitchFamily="34" charset="0"/>
                <a:cs typeface="Poppins" panose="00000500000000000000" pitchFamily="2" charset="0"/>
              </a:rPr>
              <a:t>Raising the Bar on Cashflow Forecast</a:t>
            </a:r>
            <a:endParaRPr lang="en-IN" sz="2700" b="1" dirty="0">
              <a:gradFill flip="none" rotWithShape="1">
                <a:gsLst>
                  <a:gs pos="46000">
                    <a:srgbClr val="0000FF"/>
                  </a:gs>
                  <a:gs pos="68000">
                    <a:srgbClr val="FF0000"/>
                  </a:gs>
                  <a:gs pos="93000">
                    <a:srgbClr val="FFC000"/>
                  </a:gs>
                </a:gsLst>
                <a:lin ang="5400000" scaled="1"/>
                <a:tileRect/>
              </a:gra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838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38B57-94B6-CFD4-155B-4FD707A4F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83FDB01-2A63-04BE-E026-AF2604100539}"/>
              </a:ext>
            </a:extLst>
          </p:cNvPr>
          <p:cNvSpPr/>
          <p:nvPr/>
        </p:nvSpPr>
        <p:spPr>
          <a:xfrm>
            <a:off x="533400" y="2925471"/>
            <a:ext cx="11154959" cy="2848854"/>
          </a:xfrm>
          <a:prstGeom prst="roundRect">
            <a:avLst/>
          </a:prstGeom>
          <a:solidFill>
            <a:srgbClr val="A0FCFF">
              <a:alpha val="89804"/>
            </a:srgbClr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marR="0" lvl="0" indent="0" algn="l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IN" sz="4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C551D78-7B0D-2B51-D16D-242748CE807F}"/>
              </a:ext>
            </a:extLst>
          </p:cNvPr>
          <p:cNvSpPr/>
          <p:nvPr/>
        </p:nvSpPr>
        <p:spPr>
          <a:xfrm>
            <a:off x="6569159" y="356947"/>
            <a:ext cx="5119200" cy="2338628"/>
          </a:xfrm>
          <a:prstGeom prst="roundRect">
            <a:avLst/>
          </a:prstGeom>
          <a:solidFill>
            <a:srgbClr val="A0FCFF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marR="0" lvl="0" indent="0" algn="ctr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DCDF2E3-0A9C-3CC8-55F4-900EECC8F0E0}"/>
              </a:ext>
            </a:extLst>
          </p:cNvPr>
          <p:cNvSpPr txBox="1"/>
          <p:nvPr/>
        </p:nvSpPr>
        <p:spPr>
          <a:xfrm>
            <a:off x="6654545" y="731786"/>
            <a:ext cx="4948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600" b="1" dirty="0">
                <a:solidFill>
                  <a:srgbClr val="99009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Opening Balance on Each Facility</a:t>
            </a:r>
          </a:p>
          <a:p>
            <a:pPr algn="ctr"/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- </a:t>
            </a:r>
            <a:r>
              <a:rPr lang="en-IN" sz="2400" b="1" spc="200" dirty="0">
                <a:latin typeface="Poppins" panose="00000500000000000000" pitchFamily="2" charset="0"/>
                <a:cs typeface="Poppins" panose="00000500000000000000" pitchFamily="2" charset="0"/>
              </a:rPr>
              <a:t>x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 -  </a:t>
            </a:r>
          </a:p>
          <a:p>
            <a:pPr algn="ctr"/>
            <a:r>
              <a:rPr lang="en-IN" sz="1600" b="1" dirty="0">
                <a:solidFill>
                  <a:srgbClr val="99009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(it’s Interest Rate) 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/  </a:t>
            </a:r>
            <a:r>
              <a:rPr lang="en-IN" sz="1600" b="1" dirty="0">
                <a:solidFill>
                  <a:srgbClr val="99009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365 </a:t>
            </a:r>
          </a:p>
          <a:p>
            <a:pPr algn="ctr"/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- </a:t>
            </a:r>
            <a:r>
              <a:rPr lang="en-IN" sz="2400" b="1" spc="200" dirty="0">
                <a:latin typeface="Poppins" panose="00000500000000000000" pitchFamily="2" charset="0"/>
                <a:cs typeface="Poppins" panose="00000500000000000000" pitchFamily="2" charset="0"/>
              </a:rPr>
              <a:t>x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 -  </a:t>
            </a:r>
          </a:p>
          <a:p>
            <a:pPr algn="ctr"/>
            <a:r>
              <a:rPr lang="en-IN" sz="1600" b="1" dirty="0">
                <a:solidFill>
                  <a:srgbClr val="990099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(Number of days in each Column)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6056FA-A1C7-EAE5-45DF-6D812C735485}"/>
              </a:ext>
            </a:extLst>
          </p:cNvPr>
          <p:cNvSpPr txBox="1"/>
          <p:nvPr/>
        </p:nvSpPr>
        <p:spPr>
          <a:xfrm>
            <a:off x="814981" y="2980892"/>
            <a:ext cx="10172698" cy="2535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Purpos</a:t>
            </a:r>
            <a:r>
              <a:rPr kumimoji="0" lang="en-IN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e:</a:t>
            </a:r>
            <a:endParaRPr kumimoji="0" lang="en-IN" sz="1600" b="0" i="0" u="none" strike="noStrike" kern="1200" cap="none" spc="2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Financial Institutions will charge Interest with predefined rates as per Facility Agreements.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Proces</a:t>
            </a:r>
            <a:r>
              <a:rPr kumimoji="0" lang="en-IN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s: </a:t>
            </a:r>
            <a:endParaRPr kumimoji="0" lang="en-IN" sz="1600" b="0" i="0" u="none" strike="noStrike" kern="1200" cap="none" spc="2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• This is a Calculated field.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• This Interest amount will be debited to the Bank Account.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6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• </a:t>
            </a: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Users may create the entries in Forecast and Actuals, if required.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49A8EA-EC79-8D55-F0A9-98AF3F477712}"/>
              </a:ext>
            </a:extLst>
          </p:cNvPr>
          <p:cNvSpPr txBox="1"/>
          <p:nvPr/>
        </p:nvSpPr>
        <p:spPr>
          <a:xfrm>
            <a:off x="589027" y="356947"/>
            <a:ext cx="4630334" cy="2114054"/>
          </a:xfrm>
          <a:prstGeom prst="roundRect">
            <a:avLst/>
          </a:prstGeom>
          <a:solidFill>
            <a:srgbClr val="A0FCFF"/>
          </a:solidFill>
        </p:spPr>
        <p:txBody>
          <a:bodyPr wrap="square">
            <a:spAutoFit/>
          </a:bodyPr>
          <a:lstStyle/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IN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VI. Interest Charges</a:t>
            </a: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IN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IN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IN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136169-0364-BB02-CC34-431C98015C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6651" y="574660"/>
            <a:ext cx="1479244" cy="1538890"/>
          </a:xfrm>
          <a:prstGeom prst="rect">
            <a:avLst/>
          </a:prstGeom>
        </p:spPr>
      </p:pic>
      <p:sp>
        <p:nvSpPr>
          <p:cNvPr id="4" name="Arrow: Left 3">
            <a:hlinkClick r:id="rId3" action="ppaction://hlinksldjump"/>
            <a:extLst>
              <a:ext uri="{FF2B5EF4-FFF2-40B4-BE49-F238E27FC236}">
                <a16:creationId xmlns:a16="http://schemas.microsoft.com/office/drawing/2014/main" id="{880BDEDD-67A1-E2AF-C0DB-7A697CDE9977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rrow: Left 4">
            <a:hlinkClick r:id="rId4" action="ppaction://hlinksldjump"/>
            <a:extLst>
              <a:ext uri="{FF2B5EF4-FFF2-40B4-BE49-F238E27FC236}">
                <a16:creationId xmlns:a16="http://schemas.microsoft.com/office/drawing/2014/main" id="{7E2E4AEA-0985-A76E-E7EA-A4DF543F24EC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4E8A3B-F1EC-1231-6480-73D201F31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10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05180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160"/>
                            </p:stCondLst>
                            <p:childTnLst>
                              <p:par>
                                <p:cTn id="13" presetID="16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2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320"/>
                            </p:stCondLst>
                            <p:childTnLst>
                              <p:par>
                                <p:cTn id="18" presetID="16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2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000"/>
                            </p:stCondLst>
                            <p:childTnLst>
                              <p:par>
                                <p:cTn id="23" presetID="16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2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160"/>
                            </p:stCondLst>
                            <p:childTnLst>
                              <p:par>
                                <p:cTn id="28" presetID="16" presetClass="emph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9" dur="2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2000" fill="hold"/>
                                        <p:tgtEl>
                                          <p:spTgt spid="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uild="p" bldLvl="5" advAuto="5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id="{F3193F05-81B4-F89D-BB53-5B5FC59F6C7A}"/>
              </a:ext>
            </a:extLst>
          </p:cNvPr>
          <p:cNvSpPr txBox="1"/>
          <p:nvPr/>
        </p:nvSpPr>
        <p:spPr>
          <a:xfrm>
            <a:off x="1458457" y="1036037"/>
            <a:ext cx="9275086" cy="478592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glow rad="254000">
              <a:srgbClr val="FADE5F">
                <a:alpha val="40000"/>
              </a:srgbClr>
            </a:glow>
          </a:effectLst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Get Email alerts  :</a:t>
            </a:r>
          </a:p>
          <a:p>
            <a:pPr marL="450850" indent="-358775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‘n’ days before repayment due date of any Facilities / EMIs</a:t>
            </a:r>
          </a:p>
          <a:p>
            <a:pPr marL="92075">
              <a:spcBef>
                <a:spcPts val="600"/>
              </a:spcBef>
            </a:pPr>
            <a:endParaRPr lang="en-IN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92075">
              <a:spcBef>
                <a:spcPts val="600"/>
              </a:spcBef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Weekly Email </a:t>
            </a: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with latest Cash forecast data on record</a:t>
            </a:r>
          </a:p>
          <a:p>
            <a:pPr marL="92075">
              <a:spcBef>
                <a:spcPts val="600"/>
              </a:spcBef>
            </a:pPr>
            <a:endParaRPr lang="en-IN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47675" indent="-285750">
              <a:spcBef>
                <a:spcPts val="600"/>
              </a:spcBef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Warnings shown during data entry when :</a:t>
            </a:r>
          </a:p>
          <a:p>
            <a:pPr marL="447675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there is a utilisation after the Facility expiry date </a:t>
            </a:r>
          </a:p>
          <a:p>
            <a:pPr marL="447675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total utilisation exceeds the Credit Facility limit</a:t>
            </a:r>
          </a:p>
          <a:p>
            <a:pPr marL="447675" indent="-285750">
              <a:spcBef>
                <a:spcPts val="600"/>
              </a:spcBef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But you can still process the transaction in the Application</a:t>
            </a:r>
          </a:p>
          <a:p>
            <a:pPr marL="447675" indent="-285750">
              <a:spcBef>
                <a:spcPts val="600"/>
              </a:spcBef>
            </a:pPr>
            <a:endParaRPr lang="en-IN" sz="20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47675" indent="-285750"/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The following are defined by Company’s User Admin : </a:t>
            </a:r>
          </a:p>
          <a:p>
            <a:pPr marL="447675" indent="-285750">
              <a:buFont typeface="Wingdings" panose="05000000000000000000" pitchFamily="2" charset="2"/>
              <a:buChar char="v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Number of Days for Alert before repayment due dates</a:t>
            </a:r>
          </a:p>
          <a:p>
            <a:pPr marL="447675" indent="-285750">
              <a:buFont typeface="Wingdings" panose="05000000000000000000" pitchFamily="2" charset="2"/>
              <a:buChar char="v"/>
            </a:pPr>
            <a:r>
              <a:rPr lang="en-IN" sz="2000" dirty="0">
                <a:latin typeface="Poppins" panose="00000500000000000000" pitchFamily="2" charset="0"/>
                <a:cs typeface="Poppins" panose="00000500000000000000" pitchFamily="2" charset="0"/>
              </a:rPr>
              <a:t>Which day of the Week to receive the Weekly Email</a:t>
            </a:r>
          </a:p>
        </p:txBody>
      </p:sp>
      <p:sp>
        <p:nvSpPr>
          <p:cNvPr id="3" name="Arrow: Left 2">
            <a:hlinkClick r:id="rId2" action="ppaction://hlinksldjump"/>
            <a:extLst>
              <a:ext uri="{FF2B5EF4-FFF2-40B4-BE49-F238E27FC236}">
                <a16:creationId xmlns:a16="http://schemas.microsoft.com/office/drawing/2014/main" id="{2BD63D33-FF8D-D86F-16B1-EE6FFCAEFD64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rrow: Left 5">
            <a:hlinkClick r:id="rId3" action="ppaction://hlinksldjump"/>
            <a:extLst>
              <a:ext uri="{FF2B5EF4-FFF2-40B4-BE49-F238E27FC236}">
                <a16:creationId xmlns:a16="http://schemas.microsoft.com/office/drawing/2014/main" id="{42D1FEC6-F0CE-E681-06D2-8743C7410EB7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18CE8A-E3FF-2398-9512-CB6307CF63B2}"/>
              </a:ext>
            </a:extLst>
          </p:cNvPr>
          <p:cNvSpPr txBox="1"/>
          <p:nvPr/>
        </p:nvSpPr>
        <p:spPr>
          <a:xfrm>
            <a:off x="4331970" y="479607"/>
            <a:ext cx="35280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Poppins" panose="00000500000000000000" pitchFamily="2" charset="0"/>
                <a:cs typeface="Poppins" panose="00000500000000000000" pitchFamily="2" charset="0"/>
              </a:rPr>
              <a:t>Additional F</a:t>
            </a: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eatures</a:t>
            </a:r>
            <a:endParaRPr lang="en-IN" b="1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0E33CA5-3A6C-4A0A-7A1D-F53C0EB9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11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85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28F5D-CD1E-834F-3D47-2C6AF9D0D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EF4E87D-EEBE-9600-6FB0-B35045AF75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306718"/>
              </p:ext>
            </p:extLst>
          </p:nvPr>
        </p:nvGraphicFramePr>
        <p:xfrm>
          <a:off x="1160915" y="432433"/>
          <a:ext cx="9870170" cy="563551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59916">
                  <a:extLst>
                    <a:ext uri="{9D8B030D-6E8A-4147-A177-3AD203B41FA5}">
                      <a16:colId xmlns:a16="http://schemas.microsoft.com/office/drawing/2014/main" val="444514440"/>
                    </a:ext>
                  </a:extLst>
                </a:gridCol>
                <a:gridCol w="1303476">
                  <a:extLst>
                    <a:ext uri="{9D8B030D-6E8A-4147-A177-3AD203B41FA5}">
                      <a16:colId xmlns:a16="http://schemas.microsoft.com/office/drawing/2014/main" val="2198914912"/>
                    </a:ext>
                  </a:extLst>
                </a:gridCol>
                <a:gridCol w="1008777">
                  <a:extLst>
                    <a:ext uri="{9D8B030D-6E8A-4147-A177-3AD203B41FA5}">
                      <a16:colId xmlns:a16="http://schemas.microsoft.com/office/drawing/2014/main" val="955136063"/>
                    </a:ext>
                  </a:extLst>
                </a:gridCol>
                <a:gridCol w="884097">
                  <a:extLst>
                    <a:ext uri="{9D8B030D-6E8A-4147-A177-3AD203B41FA5}">
                      <a16:colId xmlns:a16="http://schemas.microsoft.com/office/drawing/2014/main" val="3076266474"/>
                    </a:ext>
                  </a:extLst>
                </a:gridCol>
                <a:gridCol w="1507498">
                  <a:extLst>
                    <a:ext uri="{9D8B030D-6E8A-4147-A177-3AD203B41FA5}">
                      <a16:colId xmlns:a16="http://schemas.microsoft.com/office/drawing/2014/main" val="157442133"/>
                    </a:ext>
                  </a:extLst>
                </a:gridCol>
                <a:gridCol w="1190130">
                  <a:extLst>
                    <a:ext uri="{9D8B030D-6E8A-4147-A177-3AD203B41FA5}">
                      <a16:colId xmlns:a16="http://schemas.microsoft.com/office/drawing/2014/main" val="62794042"/>
                    </a:ext>
                  </a:extLst>
                </a:gridCol>
                <a:gridCol w="2516276">
                  <a:extLst>
                    <a:ext uri="{9D8B030D-6E8A-4147-A177-3AD203B41FA5}">
                      <a16:colId xmlns:a16="http://schemas.microsoft.com/office/drawing/2014/main" val="748056663"/>
                    </a:ext>
                  </a:extLst>
                </a:gridCol>
              </a:tblGrid>
              <a:tr h="458571">
                <a:tc gridSpan="7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t-BR" sz="2000" b="1" u="none" strike="noStrike" dirty="0">
                          <a:solidFill>
                            <a:srgbClr val="0000FF"/>
                          </a:solidFill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 u m m a r y   -   C r e d i t     F a c i l i t y     P r o c e s s </a:t>
                      </a:r>
                      <a:endParaRPr lang="pt-BR" sz="2000" b="1" i="0" u="none" strike="noStrike" dirty="0">
                        <a:solidFill>
                          <a:srgbClr val="0000FF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808642"/>
                  </a:ext>
                </a:extLst>
              </a:tr>
              <a:tr h="680916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 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Header on this Presentation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Section in Cashflow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Forecast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Number</a:t>
                      </a:r>
                      <a:b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sign 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Menu 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option      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CF_Code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Internally</a:t>
                      </a:r>
                    </a:p>
                    <a:p>
                      <a:pPr algn="ctr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saved a</a:t>
                      </a:r>
                      <a:r>
                        <a:rPr lang="en-US" sz="1200" b="1" u="none" strike="noStrike" spc="200" baseline="0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s?</a:t>
                      </a:r>
                      <a:endParaRPr lang="en-US" sz="1200" b="1" i="0" u="none" strike="noStrike" spc="200" baseline="0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Remarks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965777"/>
                  </a:ext>
                </a:extLst>
              </a:tr>
              <a:tr h="864427">
                <a:tc>
                  <a:txBody>
                    <a:bodyPr/>
                    <a:lstStyle/>
                    <a:p>
                      <a:pPr marL="92075" indent="0" algn="l" rtl="0" fontAlgn="ctr">
                        <a:buClr>
                          <a:srgbClr val="000000"/>
                        </a:buClr>
                        <a:buSzPts val="1400"/>
                        <a:buFont typeface="Bookman Old Style" panose="02050604050505020204" pitchFamily="18" charset="0"/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Bank Approves </a:t>
                      </a:r>
                    </a:p>
                    <a:p>
                      <a:pPr marL="92075" indent="0" algn="l" rtl="0" fontAlgn="ctr">
                        <a:buClr>
                          <a:srgbClr val="000000"/>
                        </a:buClr>
                        <a:buSzPts val="1400"/>
                        <a:buFont typeface="Bookman Old Style" panose="02050604050505020204" pitchFamily="18" charset="0"/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 Credit Facility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Approval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Inflows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Positive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Transaction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Credit Facilities</a:t>
                      </a:r>
                    </a:p>
                    <a:p>
                      <a:pPr marL="92075" indent="0"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Approval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Approved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CRP automatically also creates     2 records – one each in  both Forecast and Actual Tables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103422"/>
                  </a:ext>
                </a:extLst>
              </a:tr>
              <a:tr h="865291"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Payment from </a:t>
                      </a:r>
                    </a:p>
                    <a:p>
                      <a:pPr marL="92075" indent="0" algn="l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 Credit Facility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Utilisation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Outflows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Negative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Transaction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&gt; Forecast</a:t>
                      </a:r>
                    </a:p>
                    <a:p>
                      <a:pPr marL="92075" indent="0"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&gt; Actuals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Utilised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134780"/>
                  </a:ext>
                </a:extLst>
              </a:tr>
              <a:tr h="772239"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IN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Repay Utilised Facility Amount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Repayment / Credit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Inflows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Positive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defTabSz="806450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Transaction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Forecast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Actuals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1076325" rtl="0" fontAlgn="ctr">
                        <a:buNone/>
                        <a:tabLst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Repaid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 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312708"/>
                  </a:ext>
                </a:extLst>
              </a:tr>
              <a:tr h="997033"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Debit the Source  of Funding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Repayment – Debit</a:t>
                      </a:r>
                      <a:b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If from another Facility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Outflows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Negative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Transaction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Forecast</a:t>
                      </a:r>
                    </a:p>
                    <a:p>
                      <a:pPr marL="92075" indent="0" algn="l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Actuals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Utilised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FAE2E6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92075" indent="0"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 Entry with One of these Two options.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gradFill>
                      <a:gsLst>
                        <a:gs pos="37000">
                          <a:srgbClr val="FAE2E6"/>
                        </a:gs>
                        <a:gs pos="88000">
                          <a:srgbClr val="BACAFE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202428076"/>
                  </a:ext>
                </a:extLst>
              </a:tr>
              <a:tr h="997033">
                <a:tc>
                  <a:txBody>
                    <a:bodyPr/>
                    <a:lstStyle/>
                    <a:p>
                      <a:pPr marL="92075" indent="0" algn="l" rtl="0" fontAlgn="ctr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Debit the Source  of Funding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BECDF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Repayment – Debit</a:t>
                      </a:r>
                      <a:b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US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If  from other sources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BECDF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Outflows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BECDF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Negative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BECDFE"/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defTabSz="806450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Transaction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Forecast</a:t>
                      </a:r>
                      <a:b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</a:b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&gt; Actuals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BECDF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IN" sz="1200" u="none" strike="noStrike" dirty="0">
                          <a:effectLst/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Blank</a:t>
                      </a:r>
                      <a:endParaRPr lang="en-IN" sz="1200" b="0" i="0" u="none" strike="noStrike" dirty="0">
                        <a:solidFill>
                          <a:srgbClr val="000000"/>
                        </a:solidFill>
                        <a:effectLst/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 marL="0" marR="0" marT="0" marB="0" anchor="ctr">
                    <a:solidFill>
                      <a:srgbClr val="BECDF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88564435"/>
                  </a:ext>
                </a:extLst>
              </a:tr>
            </a:tbl>
          </a:graphicData>
        </a:graphic>
      </p:graphicFrame>
      <p:sp>
        <p:nvSpPr>
          <p:cNvPr id="2" name="Arrow: Left 1">
            <a:hlinkClick r:id="rId2" action="ppaction://hlinksldjump"/>
            <a:extLst>
              <a:ext uri="{FF2B5EF4-FFF2-40B4-BE49-F238E27FC236}">
                <a16:creationId xmlns:a16="http://schemas.microsoft.com/office/drawing/2014/main" id="{37597A14-8C22-7B8C-3FEF-4536F67495A9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1F58FD-6EAC-F0F4-CC35-060359EC1C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12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9213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5A23F-0A59-8BAE-7D1D-F4018BA2CB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FB46DDFC-BAB5-7F49-ABC0-B200FBDC400F}"/>
              </a:ext>
            </a:extLst>
          </p:cNvPr>
          <p:cNvSpPr/>
          <p:nvPr/>
        </p:nvSpPr>
        <p:spPr>
          <a:xfrm rot="10800000">
            <a:off x="2308448" y="1338624"/>
            <a:ext cx="6702156" cy="383863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perspectiveFron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35D875-5983-3444-4196-C31C55588065}"/>
              </a:ext>
            </a:extLst>
          </p:cNvPr>
          <p:cNvSpPr txBox="1"/>
          <p:nvPr/>
        </p:nvSpPr>
        <p:spPr>
          <a:xfrm>
            <a:off x="2690224" y="1731802"/>
            <a:ext cx="313907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latin typeface="Poppins" panose="00000500000000000000" pitchFamily="2" charset="0"/>
                <a:cs typeface="Poppins" panose="00000500000000000000" pitchFamily="2" charset="0"/>
              </a:rPr>
              <a:t>Try out the </a:t>
            </a:r>
          </a:p>
          <a:p>
            <a:pPr algn="ctr"/>
            <a:r>
              <a:rPr lang="en-US" sz="2800" i="1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workings of </a:t>
            </a:r>
          </a:p>
          <a:p>
            <a:pPr algn="ctr"/>
            <a:r>
              <a:rPr lang="en-US" sz="2800" i="1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Credit Facilities…</a:t>
            </a:r>
            <a:endParaRPr lang="en-US" sz="2800" i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endParaRPr lang="en-US" sz="2800" i="1" dirty="0">
              <a:solidFill>
                <a:schemeClr val="bg1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en-US" sz="2800" b="1" i="1" dirty="0">
                <a:latin typeface="Poppins" panose="00000500000000000000" pitchFamily="2" charset="0"/>
                <a:cs typeface="Poppins" panose="00000500000000000000" pitchFamily="2" charset="0"/>
              </a:rPr>
              <a:t>click here </a:t>
            </a:r>
            <a:r>
              <a:rPr lang="en-US" sz="2800" b="1" dirty="0">
                <a:latin typeface="Poppins" panose="00000500000000000000" pitchFamily="2" charset="0"/>
                <a:cs typeface="Poppins" panose="00000500000000000000" pitchFamily="2" charset="0"/>
                <a:sym typeface="Wingdings" panose="05000000000000000000" pitchFamily="2" charset="2"/>
              </a:rPr>
              <a:t></a:t>
            </a:r>
            <a:endParaRPr lang="en-US" sz="28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3B5BDACE-9691-546B-482E-8FC834C2D97D}"/>
              </a:ext>
            </a:extLst>
          </p:cNvPr>
          <p:cNvSpPr/>
          <p:nvPr/>
        </p:nvSpPr>
        <p:spPr>
          <a:xfrm rot="2042776">
            <a:off x="5570476" y="4310102"/>
            <a:ext cx="756000" cy="756000"/>
          </a:xfrm>
          <a:custGeom>
            <a:avLst/>
            <a:gdLst>
              <a:gd name="connsiteX0" fmla="*/ 151814 w 303628"/>
              <a:gd name="connsiteY0" fmla="*/ 205270 h 302916"/>
              <a:gd name="connsiteX1" fmla="*/ 98359 w 303628"/>
              <a:gd name="connsiteY1" fmla="*/ 151814 h 302916"/>
              <a:gd name="connsiteX2" fmla="*/ 151814 w 303628"/>
              <a:gd name="connsiteY2" fmla="*/ 98359 h 302916"/>
              <a:gd name="connsiteX3" fmla="*/ 205270 w 303628"/>
              <a:gd name="connsiteY3" fmla="*/ 151814 h 302916"/>
              <a:gd name="connsiteX4" fmla="*/ 151814 w 303628"/>
              <a:gd name="connsiteY4" fmla="*/ 205270 h 302916"/>
              <a:gd name="connsiteX5" fmla="*/ 272268 w 303628"/>
              <a:gd name="connsiteY5" fmla="*/ 118315 h 302916"/>
              <a:gd name="connsiteX6" fmla="*/ 260864 w 303628"/>
              <a:gd name="connsiteY6" fmla="*/ 90518 h 302916"/>
              <a:gd name="connsiteX7" fmla="*/ 272268 w 303628"/>
              <a:gd name="connsiteY7" fmla="*/ 57020 h 302916"/>
              <a:gd name="connsiteX8" fmla="*/ 246609 w 303628"/>
              <a:gd name="connsiteY8" fmla="*/ 31361 h 302916"/>
              <a:gd name="connsiteX9" fmla="*/ 213110 w 303628"/>
              <a:gd name="connsiteY9" fmla="*/ 42765 h 302916"/>
              <a:gd name="connsiteX10" fmla="*/ 185313 w 303628"/>
              <a:gd name="connsiteY10" fmla="*/ 31361 h 302916"/>
              <a:gd name="connsiteX11" fmla="*/ 169633 w 303628"/>
              <a:gd name="connsiteY11" fmla="*/ 0 h 302916"/>
              <a:gd name="connsiteX12" fmla="*/ 133996 w 303628"/>
              <a:gd name="connsiteY12" fmla="*/ 0 h 302916"/>
              <a:gd name="connsiteX13" fmla="*/ 118315 w 303628"/>
              <a:gd name="connsiteY13" fmla="*/ 31361 h 302916"/>
              <a:gd name="connsiteX14" fmla="*/ 90518 w 303628"/>
              <a:gd name="connsiteY14" fmla="*/ 42765 h 302916"/>
              <a:gd name="connsiteX15" fmla="*/ 57020 w 303628"/>
              <a:gd name="connsiteY15" fmla="*/ 31361 h 302916"/>
              <a:gd name="connsiteX16" fmla="*/ 31361 w 303628"/>
              <a:gd name="connsiteY16" fmla="*/ 57020 h 302916"/>
              <a:gd name="connsiteX17" fmla="*/ 42765 w 303628"/>
              <a:gd name="connsiteY17" fmla="*/ 90518 h 302916"/>
              <a:gd name="connsiteX18" fmla="*/ 31361 w 303628"/>
              <a:gd name="connsiteY18" fmla="*/ 118315 h 302916"/>
              <a:gd name="connsiteX19" fmla="*/ 0 w 303628"/>
              <a:gd name="connsiteY19" fmla="*/ 133996 h 302916"/>
              <a:gd name="connsiteX20" fmla="*/ 0 w 303628"/>
              <a:gd name="connsiteY20" fmla="*/ 169633 h 302916"/>
              <a:gd name="connsiteX21" fmla="*/ 31361 w 303628"/>
              <a:gd name="connsiteY21" fmla="*/ 185313 h 302916"/>
              <a:gd name="connsiteX22" fmla="*/ 42765 w 303628"/>
              <a:gd name="connsiteY22" fmla="*/ 213110 h 302916"/>
              <a:gd name="connsiteX23" fmla="*/ 31361 w 303628"/>
              <a:gd name="connsiteY23" fmla="*/ 246609 h 302916"/>
              <a:gd name="connsiteX24" fmla="*/ 56307 w 303628"/>
              <a:gd name="connsiteY24" fmla="*/ 271555 h 302916"/>
              <a:gd name="connsiteX25" fmla="*/ 89806 w 303628"/>
              <a:gd name="connsiteY25" fmla="*/ 260151 h 302916"/>
              <a:gd name="connsiteX26" fmla="*/ 117603 w 303628"/>
              <a:gd name="connsiteY26" fmla="*/ 271555 h 302916"/>
              <a:gd name="connsiteX27" fmla="*/ 133283 w 303628"/>
              <a:gd name="connsiteY27" fmla="*/ 302916 h 302916"/>
              <a:gd name="connsiteX28" fmla="*/ 168920 w 303628"/>
              <a:gd name="connsiteY28" fmla="*/ 302916 h 302916"/>
              <a:gd name="connsiteX29" fmla="*/ 184601 w 303628"/>
              <a:gd name="connsiteY29" fmla="*/ 271555 h 302916"/>
              <a:gd name="connsiteX30" fmla="*/ 212398 w 303628"/>
              <a:gd name="connsiteY30" fmla="*/ 260151 h 302916"/>
              <a:gd name="connsiteX31" fmla="*/ 245897 w 303628"/>
              <a:gd name="connsiteY31" fmla="*/ 271555 h 302916"/>
              <a:gd name="connsiteX32" fmla="*/ 271555 w 303628"/>
              <a:gd name="connsiteY32" fmla="*/ 246609 h 302916"/>
              <a:gd name="connsiteX33" fmla="*/ 260151 w 303628"/>
              <a:gd name="connsiteY33" fmla="*/ 213110 h 302916"/>
              <a:gd name="connsiteX34" fmla="*/ 272268 w 303628"/>
              <a:gd name="connsiteY34" fmla="*/ 185313 h 302916"/>
              <a:gd name="connsiteX35" fmla="*/ 303629 w 303628"/>
              <a:gd name="connsiteY35" fmla="*/ 169633 h 302916"/>
              <a:gd name="connsiteX36" fmla="*/ 303629 w 303628"/>
              <a:gd name="connsiteY36" fmla="*/ 133996 h 302916"/>
              <a:gd name="connsiteX37" fmla="*/ 272268 w 303628"/>
              <a:gd name="connsiteY37" fmla="*/ 118315 h 302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03628" h="302916">
                <a:moveTo>
                  <a:pt x="151814" y="205270"/>
                </a:moveTo>
                <a:cubicBezTo>
                  <a:pt x="121879" y="205270"/>
                  <a:pt x="98359" y="181037"/>
                  <a:pt x="98359" y="151814"/>
                </a:cubicBezTo>
                <a:cubicBezTo>
                  <a:pt x="98359" y="122592"/>
                  <a:pt x="122592" y="98359"/>
                  <a:pt x="151814" y="98359"/>
                </a:cubicBezTo>
                <a:cubicBezTo>
                  <a:pt x="181750" y="98359"/>
                  <a:pt x="205270" y="122592"/>
                  <a:pt x="205270" y="151814"/>
                </a:cubicBezTo>
                <a:cubicBezTo>
                  <a:pt x="205270" y="181037"/>
                  <a:pt x="181037" y="205270"/>
                  <a:pt x="151814" y="205270"/>
                </a:cubicBezTo>
                <a:close/>
                <a:moveTo>
                  <a:pt x="272268" y="118315"/>
                </a:moveTo>
                <a:cubicBezTo>
                  <a:pt x="269417" y="108337"/>
                  <a:pt x="265853" y="99071"/>
                  <a:pt x="260864" y="90518"/>
                </a:cubicBezTo>
                <a:lnTo>
                  <a:pt x="272268" y="57020"/>
                </a:lnTo>
                <a:lnTo>
                  <a:pt x="246609" y="31361"/>
                </a:lnTo>
                <a:lnTo>
                  <a:pt x="213110" y="42765"/>
                </a:lnTo>
                <a:cubicBezTo>
                  <a:pt x="204557" y="37775"/>
                  <a:pt x="195292" y="34212"/>
                  <a:pt x="185313" y="31361"/>
                </a:cubicBezTo>
                <a:lnTo>
                  <a:pt x="169633" y="0"/>
                </a:lnTo>
                <a:lnTo>
                  <a:pt x="133996" y="0"/>
                </a:lnTo>
                <a:lnTo>
                  <a:pt x="118315" y="31361"/>
                </a:lnTo>
                <a:cubicBezTo>
                  <a:pt x="108337" y="34212"/>
                  <a:pt x="99071" y="37775"/>
                  <a:pt x="90518" y="42765"/>
                </a:cubicBezTo>
                <a:lnTo>
                  <a:pt x="57020" y="31361"/>
                </a:lnTo>
                <a:lnTo>
                  <a:pt x="31361" y="57020"/>
                </a:lnTo>
                <a:lnTo>
                  <a:pt x="42765" y="90518"/>
                </a:lnTo>
                <a:cubicBezTo>
                  <a:pt x="37775" y="99071"/>
                  <a:pt x="34212" y="108337"/>
                  <a:pt x="31361" y="118315"/>
                </a:cubicBezTo>
                <a:lnTo>
                  <a:pt x="0" y="133996"/>
                </a:lnTo>
                <a:lnTo>
                  <a:pt x="0" y="169633"/>
                </a:lnTo>
                <a:lnTo>
                  <a:pt x="31361" y="185313"/>
                </a:lnTo>
                <a:cubicBezTo>
                  <a:pt x="34212" y="195292"/>
                  <a:pt x="37775" y="204557"/>
                  <a:pt x="42765" y="213110"/>
                </a:cubicBezTo>
                <a:lnTo>
                  <a:pt x="31361" y="246609"/>
                </a:lnTo>
                <a:lnTo>
                  <a:pt x="56307" y="271555"/>
                </a:lnTo>
                <a:lnTo>
                  <a:pt x="89806" y="260151"/>
                </a:lnTo>
                <a:cubicBezTo>
                  <a:pt x="98359" y="265141"/>
                  <a:pt x="107624" y="268704"/>
                  <a:pt x="117603" y="271555"/>
                </a:cubicBezTo>
                <a:lnTo>
                  <a:pt x="133283" y="302916"/>
                </a:lnTo>
                <a:lnTo>
                  <a:pt x="168920" y="302916"/>
                </a:lnTo>
                <a:lnTo>
                  <a:pt x="184601" y="271555"/>
                </a:lnTo>
                <a:cubicBezTo>
                  <a:pt x="194579" y="268704"/>
                  <a:pt x="203845" y="265141"/>
                  <a:pt x="212398" y="260151"/>
                </a:cubicBezTo>
                <a:lnTo>
                  <a:pt x="245897" y="271555"/>
                </a:lnTo>
                <a:lnTo>
                  <a:pt x="271555" y="246609"/>
                </a:lnTo>
                <a:lnTo>
                  <a:pt x="260151" y="213110"/>
                </a:lnTo>
                <a:cubicBezTo>
                  <a:pt x="265141" y="204557"/>
                  <a:pt x="269417" y="194579"/>
                  <a:pt x="272268" y="185313"/>
                </a:cubicBezTo>
                <a:lnTo>
                  <a:pt x="303629" y="169633"/>
                </a:lnTo>
                <a:lnTo>
                  <a:pt x="303629" y="133996"/>
                </a:lnTo>
                <a:lnTo>
                  <a:pt x="272268" y="118315"/>
                </a:lnTo>
                <a:close/>
              </a:path>
            </a:pathLst>
          </a:custGeom>
          <a:solidFill>
            <a:srgbClr val="0000FF"/>
          </a:solidFill>
          <a:ln w="704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C9266EF-A8A1-E27A-C16C-30111B4E7742}"/>
              </a:ext>
            </a:extLst>
          </p:cNvPr>
          <p:cNvSpPr/>
          <p:nvPr/>
        </p:nvSpPr>
        <p:spPr>
          <a:xfrm rot="2690514">
            <a:off x="6193272" y="3841118"/>
            <a:ext cx="756000" cy="756000"/>
          </a:xfrm>
          <a:custGeom>
            <a:avLst/>
            <a:gdLst>
              <a:gd name="connsiteX0" fmla="*/ 151814 w 303628"/>
              <a:gd name="connsiteY0" fmla="*/ 205270 h 302916"/>
              <a:gd name="connsiteX1" fmla="*/ 98359 w 303628"/>
              <a:gd name="connsiteY1" fmla="*/ 151814 h 302916"/>
              <a:gd name="connsiteX2" fmla="*/ 151814 w 303628"/>
              <a:gd name="connsiteY2" fmla="*/ 98359 h 302916"/>
              <a:gd name="connsiteX3" fmla="*/ 205270 w 303628"/>
              <a:gd name="connsiteY3" fmla="*/ 151814 h 302916"/>
              <a:gd name="connsiteX4" fmla="*/ 151814 w 303628"/>
              <a:gd name="connsiteY4" fmla="*/ 205270 h 302916"/>
              <a:gd name="connsiteX5" fmla="*/ 272268 w 303628"/>
              <a:gd name="connsiteY5" fmla="*/ 118315 h 302916"/>
              <a:gd name="connsiteX6" fmla="*/ 260864 w 303628"/>
              <a:gd name="connsiteY6" fmla="*/ 90518 h 302916"/>
              <a:gd name="connsiteX7" fmla="*/ 272268 w 303628"/>
              <a:gd name="connsiteY7" fmla="*/ 57020 h 302916"/>
              <a:gd name="connsiteX8" fmla="*/ 246609 w 303628"/>
              <a:gd name="connsiteY8" fmla="*/ 31361 h 302916"/>
              <a:gd name="connsiteX9" fmla="*/ 213110 w 303628"/>
              <a:gd name="connsiteY9" fmla="*/ 42765 h 302916"/>
              <a:gd name="connsiteX10" fmla="*/ 185313 w 303628"/>
              <a:gd name="connsiteY10" fmla="*/ 31361 h 302916"/>
              <a:gd name="connsiteX11" fmla="*/ 169633 w 303628"/>
              <a:gd name="connsiteY11" fmla="*/ 0 h 302916"/>
              <a:gd name="connsiteX12" fmla="*/ 133996 w 303628"/>
              <a:gd name="connsiteY12" fmla="*/ 0 h 302916"/>
              <a:gd name="connsiteX13" fmla="*/ 118315 w 303628"/>
              <a:gd name="connsiteY13" fmla="*/ 31361 h 302916"/>
              <a:gd name="connsiteX14" fmla="*/ 90518 w 303628"/>
              <a:gd name="connsiteY14" fmla="*/ 42765 h 302916"/>
              <a:gd name="connsiteX15" fmla="*/ 57020 w 303628"/>
              <a:gd name="connsiteY15" fmla="*/ 31361 h 302916"/>
              <a:gd name="connsiteX16" fmla="*/ 31361 w 303628"/>
              <a:gd name="connsiteY16" fmla="*/ 57020 h 302916"/>
              <a:gd name="connsiteX17" fmla="*/ 42765 w 303628"/>
              <a:gd name="connsiteY17" fmla="*/ 90518 h 302916"/>
              <a:gd name="connsiteX18" fmla="*/ 31361 w 303628"/>
              <a:gd name="connsiteY18" fmla="*/ 118315 h 302916"/>
              <a:gd name="connsiteX19" fmla="*/ 0 w 303628"/>
              <a:gd name="connsiteY19" fmla="*/ 133996 h 302916"/>
              <a:gd name="connsiteX20" fmla="*/ 0 w 303628"/>
              <a:gd name="connsiteY20" fmla="*/ 169633 h 302916"/>
              <a:gd name="connsiteX21" fmla="*/ 31361 w 303628"/>
              <a:gd name="connsiteY21" fmla="*/ 185313 h 302916"/>
              <a:gd name="connsiteX22" fmla="*/ 42765 w 303628"/>
              <a:gd name="connsiteY22" fmla="*/ 213110 h 302916"/>
              <a:gd name="connsiteX23" fmla="*/ 31361 w 303628"/>
              <a:gd name="connsiteY23" fmla="*/ 246609 h 302916"/>
              <a:gd name="connsiteX24" fmla="*/ 56307 w 303628"/>
              <a:gd name="connsiteY24" fmla="*/ 271555 h 302916"/>
              <a:gd name="connsiteX25" fmla="*/ 89806 w 303628"/>
              <a:gd name="connsiteY25" fmla="*/ 260151 h 302916"/>
              <a:gd name="connsiteX26" fmla="*/ 117603 w 303628"/>
              <a:gd name="connsiteY26" fmla="*/ 271555 h 302916"/>
              <a:gd name="connsiteX27" fmla="*/ 133283 w 303628"/>
              <a:gd name="connsiteY27" fmla="*/ 302916 h 302916"/>
              <a:gd name="connsiteX28" fmla="*/ 168920 w 303628"/>
              <a:gd name="connsiteY28" fmla="*/ 302916 h 302916"/>
              <a:gd name="connsiteX29" fmla="*/ 184601 w 303628"/>
              <a:gd name="connsiteY29" fmla="*/ 271555 h 302916"/>
              <a:gd name="connsiteX30" fmla="*/ 212398 w 303628"/>
              <a:gd name="connsiteY30" fmla="*/ 260151 h 302916"/>
              <a:gd name="connsiteX31" fmla="*/ 245897 w 303628"/>
              <a:gd name="connsiteY31" fmla="*/ 271555 h 302916"/>
              <a:gd name="connsiteX32" fmla="*/ 271555 w 303628"/>
              <a:gd name="connsiteY32" fmla="*/ 246609 h 302916"/>
              <a:gd name="connsiteX33" fmla="*/ 260151 w 303628"/>
              <a:gd name="connsiteY33" fmla="*/ 213110 h 302916"/>
              <a:gd name="connsiteX34" fmla="*/ 272268 w 303628"/>
              <a:gd name="connsiteY34" fmla="*/ 185313 h 302916"/>
              <a:gd name="connsiteX35" fmla="*/ 303629 w 303628"/>
              <a:gd name="connsiteY35" fmla="*/ 169633 h 302916"/>
              <a:gd name="connsiteX36" fmla="*/ 303629 w 303628"/>
              <a:gd name="connsiteY36" fmla="*/ 133996 h 302916"/>
              <a:gd name="connsiteX37" fmla="*/ 272268 w 303628"/>
              <a:gd name="connsiteY37" fmla="*/ 118315 h 302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03628" h="302916">
                <a:moveTo>
                  <a:pt x="151814" y="205270"/>
                </a:moveTo>
                <a:cubicBezTo>
                  <a:pt x="121879" y="205270"/>
                  <a:pt x="98359" y="181037"/>
                  <a:pt x="98359" y="151814"/>
                </a:cubicBezTo>
                <a:cubicBezTo>
                  <a:pt x="98359" y="122592"/>
                  <a:pt x="122592" y="98359"/>
                  <a:pt x="151814" y="98359"/>
                </a:cubicBezTo>
                <a:cubicBezTo>
                  <a:pt x="181750" y="98359"/>
                  <a:pt x="205270" y="122592"/>
                  <a:pt x="205270" y="151814"/>
                </a:cubicBezTo>
                <a:cubicBezTo>
                  <a:pt x="205270" y="181037"/>
                  <a:pt x="181037" y="205270"/>
                  <a:pt x="151814" y="205270"/>
                </a:cubicBezTo>
                <a:close/>
                <a:moveTo>
                  <a:pt x="272268" y="118315"/>
                </a:moveTo>
                <a:cubicBezTo>
                  <a:pt x="269417" y="108337"/>
                  <a:pt x="265853" y="99071"/>
                  <a:pt x="260864" y="90518"/>
                </a:cubicBezTo>
                <a:lnTo>
                  <a:pt x="272268" y="57020"/>
                </a:lnTo>
                <a:lnTo>
                  <a:pt x="246609" y="31361"/>
                </a:lnTo>
                <a:lnTo>
                  <a:pt x="213110" y="42765"/>
                </a:lnTo>
                <a:cubicBezTo>
                  <a:pt x="204557" y="37775"/>
                  <a:pt x="195292" y="34212"/>
                  <a:pt x="185313" y="31361"/>
                </a:cubicBezTo>
                <a:lnTo>
                  <a:pt x="169633" y="0"/>
                </a:lnTo>
                <a:lnTo>
                  <a:pt x="133996" y="0"/>
                </a:lnTo>
                <a:lnTo>
                  <a:pt x="118315" y="31361"/>
                </a:lnTo>
                <a:cubicBezTo>
                  <a:pt x="108337" y="34212"/>
                  <a:pt x="99071" y="37775"/>
                  <a:pt x="90518" y="42765"/>
                </a:cubicBezTo>
                <a:lnTo>
                  <a:pt x="57020" y="31361"/>
                </a:lnTo>
                <a:lnTo>
                  <a:pt x="31361" y="57020"/>
                </a:lnTo>
                <a:lnTo>
                  <a:pt x="42765" y="90518"/>
                </a:lnTo>
                <a:cubicBezTo>
                  <a:pt x="37775" y="99071"/>
                  <a:pt x="34212" y="108337"/>
                  <a:pt x="31361" y="118315"/>
                </a:cubicBezTo>
                <a:lnTo>
                  <a:pt x="0" y="133996"/>
                </a:lnTo>
                <a:lnTo>
                  <a:pt x="0" y="169633"/>
                </a:lnTo>
                <a:lnTo>
                  <a:pt x="31361" y="185313"/>
                </a:lnTo>
                <a:cubicBezTo>
                  <a:pt x="34212" y="195292"/>
                  <a:pt x="37775" y="204557"/>
                  <a:pt x="42765" y="213110"/>
                </a:cubicBezTo>
                <a:lnTo>
                  <a:pt x="31361" y="246609"/>
                </a:lnTo>
                <a:lnTo>
                  <a:pt x="56307" y="271555"/>
                </a:lnTo>
                <a:lnTo>
                  <a:pt x="89806" y="260151"/>
                </a:lnTo>
                <a:cubicBezTo>
                  <a:pt x="98359" y="265141"/>
                  <a:pt x="107624" y="268704"/>
                  <a:pt x="117603" y="271555"/>
                </a:cubicBezTo>
                <a:lnTo>
                  <a:pt x="133283" y="302916"/>
                </a:lnTo>
                <a:lnTo>
                  <a:pt x="168920" y="302916"/>
                </a:lnTo>
                <a:lnTo>
                  <a:pt x="184601" y="271555"/>
                </a:lnTo>
                <a:cubicBezTo>
                  <a:pt x="194579" y="268704"/>
                  <a:pt x="203845" y="265141"/>
                  <a:pt x="212398" y="260151"/>
                </a:cubicBezTo>
                <a:lnTo>
                  <a:pt x="245897" y="271555"/>
                </a:lnTo>
                <a:lnTo>
                  <a:pt x="271555" y="246609"/>
                </a:lnTo>
                <a:lnTo>
                  <a:pt x="260151" y="213110"/>
                </a:lnTo>
                <a:cubicBezTo>
                  <a:pt x="265141" y="204557"/>
                  <a:pt x="269417" y="194579"/>
                  <a:pt x="272268" y="185313"/>
                </a:cubicBezTo>
                <a:lnTo>
                  <a:pt x="303629" y="169633"/>
                </a:lnTo>
                <a:lnTo>
                  <a:pt x="303629" y="133996"/>
                </a:lnTo>
                <a:lnTo>
                  <a:pt x="272268" y="118315"/>
                </a:lnTo>
                <a:close/>
              </a:path>
            </a:pathLst>
          </a:custGeom>
          <a:solidFill>
            <a:srgbClr val="0000FF"/>
          </a:solidFill>
          <a:ln w="704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D3D1EAC-C7A5-60E4-AEFD-6DEC1CAF4F39}"/>
              </a:ext>
            </a:extLst>
          </p:cNvPr>
          <p:cNvSpPr/>
          <p:nvPr/>
        </p:nvSpPr>
        <p:spPr>
          <a:xfrm rot="3904859">
            <a:off x="6727843" y="4375689"/>
            <a:ext cx="756000" cy="756000"/>
          </a:xfrm>
          <a:custGeom>
            <a:avLst/>
            <a:gdLst>
              <a:gd name="connsiteX0" fmla="*/ 151814 w 303628"/>
              <a:gd name="connsiteY0" fmla="*/ 205270 h 302916"/>
              <a:gd name="connsiteX1" fmla="*/ 98359 w 303628"/>
              <a:gd name="connsiteY1" fmla="*/ 151814 h 302916"/>
              <a:gd name="connsiteX2" fmla="*/ 151814 w 303628"/>
              <a:gd name="connsiteY2" fmla="*/ 98359 h 302916"/>
              <a:gd name="connsiteX3" fmla="*/ 205270 w 303628"/>
              <a:gd name="connsiteY3" fmla="*/ 151814 h 302916"/>
              <a:gd name="connsiteX4" fmla="*/ 151814 w 303628"/>
              <a:gd name="connsiteY4" fmla="*/ 205270 h 302916"/>
              <a:gd name="connsiteX5" fmla="*/ 272268 w 303628"/>
              <a:gd name="connsiteY5" fmla="*/ 118315 h 302916"/>
              <a:gd name="connsiteX6" fmla="*/ 260864 w 303628"/>
              <a:gd name="connsiteY6" fmla="*/ 90518 h 302916"/>
              <a:gd name="connsiteX7" fmla="*/ 272268 w 303628"/>
              <a:gd name="connsiteY7" fmla="*/ 57020 h 302916"/>
              <a:gd name="connsiteX8" fmla="*/ 246609 w 303628"/>
              <a:gd name="connsiteY8" fmla="*/ 31361 h 302916"/>
              <a:gd name="connsiteX9" fmla="*/ 213110 w 303628"/>
              <a:gd name="connsiteY9" fmla="*/ 42765 h 302916"/>
              <a:gd name="connsiteX10" fmla="*/ 185313 w 303628"/>
              <a:gd name="connsiteY10" fmla="*/ 31361 h 302916"/>
              <a:gd name="connsiteX11" fmla="*/ 169633 w 303628"/>
              <a:gd name="connsiteY11" fmla="*/ 0 h 302916"/>
              <a:gd name="connsiteX12" fmla="*/ 133996 w 303628"/>
              <a:gd name="connsiteY12" fmla="*/ 0 h 302916"/>
              <a:gd name="connsiteX13" fmla="*/ 118315 w 303628"/>
              <a:gd name="connsiteY13" fmla="*/ 31361 h 302916"/>
              <a:gd name="connsiteX14" fmla="*/ 90518 w 303628"/>
              <a:gd name="connsiteY14" fmla="*/ 42765 h 302916"/>
              <a:gd name="connsiteX15" fmla="*/ 57020 w 303628"/>
              <a:gd name="connsiteY15" fmla="*/ 31361 h 302916"/>
              <a:gd name="connsiteX16" fmla="*/ 31361 w 303628"/>
              <a:gd name="connsiteY16" fmla="*/ 57020 h 302916"/>
              <a:gd name="connsiteX17" fmla="*/ 42765 w 303628"/>
              <a:gd name="connsiteY17" fmla="*/ 90518 h 302916"/>
              <a:gd name="connsiteX18" fmla="*/ 31361 w 303628"/>
              <a:gd name="connsiteY18" fmla="*/ 118315 h 302916"/>
              <a:gd name="connsiteX19" fmla="*/ 0 w 303628"/>
              <a:gd name="connsiteY19" fmla="*/ 133996 h 302916"/>
              <a:gd name="connsiteX20" fmla="*/ 0 w 303628"/>
              <a:gd name="connsiteY20" fmla="*/ 169633 h 302916"/>
              <a:gd name="connsiteX21" fmla="*/ 31361 w 303628"/>
              <a:gd name="connsiteY21" fmla="*/ 185313 h 302916"/>
              <a:gd name="connsiteX22" fmla="*/ 42765 w 303628"/>
              <a:gd name="connsiteY22" fmla="*/ 213110 h 302916"/>
              <a:gd name="connsiteX23" fmla="*/ 31361 w 303628"/>
              <a:gd name="connsiteY23" fmla="*/ 246609 h 302916"/>
              <a:gd name="connsiteX24" fmla="*/ 56307 w 303628"/>
              <a:gd name="connsiteY24" fmla="*/ 271555 h 302916"/>
              <a:gd name="connsiteX25" fmla="*/ 89806 w 303628"/>
              <a:gd name="connsiteY25" fmla="*/ 260151 h 302916"/>
              <a:gd name="connsiteX26" fmla="*/ 117603 w 303628"/>
              <a:gd name="connsiteY26" fmla="*/ 271555 h 302916"/>
              <a:gd name="connsiteX27" fmla="*/ 133283 w 303628"/>
              <a:gd name="connsiteY27" fmla="*/ 302916 h 302916"/>
              <a:gd name="connsiteX28" fmla="*/ 168920 w 303628"/>
              <a:gd name="connsiteY28" fmla="*/ 302916 h 302916"/>
              <a:gd name="connsiteX29" fmla="*/ 184601 w 303628"/>
              <a:gd name="connsiteY29" fmla="*/ 271555 h 302916"/>
              <a:gd name="connsiteX30" fmla="*/ 212398 w 303628"/>
              <a:gd name="connsiteY30" fmla="*/ 260151 h 302916"/>
              <a:gd name="connsiteX31" fmla="*/ 245897 w 303628"/>
              <a:gd name="connsiteY31" fmla="*/ 271555 h 302916"/>
              <a:gd name="connsiteX32" fmla="*/ 271555 w 303628"/>
              <a:gd name="connsiteY32" fmla="*/ 246609 h 302916"/>
              <a:gd name="connsiteX33" fmla="*/ 260151 w 303628"/>
              <a:gd name="connsiteY33" fmla="*/ 213110 h 302916"/>
              <a:gd name="connsiteX34" fmla="*/ 272268 w 303628"/>
              <a:gd name="connsiteY34" fmla="*/ 185313 h 302916"/>
              <a:gd name="connsiteX35" fmla="*/ 303629 w 303628"/>
              <a:gd name="connsiteY35" fmla="*/ 169633 h 302916"/>
              <a:gd name="connsiteX36" fmla="*/ 303629 w 303628"/>
              <a:gd name="connsiteY36" fmla="*/ 133996 h 302916"/>
              <a:gd name="connsiteX37" fmla="*/ 272268 w 303628"/>
              <a:gd name="connsiteY37" fmla="*/ 118315 h 302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303628" h="302916">
                <a:moveTo>
                  <a:pt x="151814" y="205270"/>
                </a:moveTo>
                <a:cubicBezTo>
                  <a:pt x="121879" y="205270"/>
                  <a:pt x="98359" y="181037"/>
                  <a:pt x="98359" y="151814"/>
                </a:cubicBezTo>
                <a:cubicBezTo>
                  <a:pt x="98359" y="122592"/>
                  <a:pt x="122592" y="98359"/>
                  <a:pt x="151814" y="98359"/>
                </a:cubicBezTo>
                <a:cubicBezTo>
                  <a:pt x="181750" y="98359"/>
                  <a:pt x="205270" y="122592"/>
                  <a:pt x="205270" y="151814"/>
                </a:cubicBezTo>
                <a:cubicBezTo>
                  <a:pt x="205270" y="181037"/>
                  <a:pt x="181037" y="205270"/>
                  <a:pt x="151814" y="205270"/>
                </a:cubicBezTo>
                <a:close/>
                <a:moveTo>
                  <a:pt x="272268" y="118315"/>
                </a:moveTo>
                <a:cubicBezTo>
                  <a:pt x="269417" y="108337"/>
                  <a:pt x="265853" y="99071"/>
                  <a:pt x="260864" y="90518"/>
                </a:cubicBezTo>
                <a:lnTo>
                  <a:pt x="272268" y="57020"/>
                </a:lnTo>
                <a:lnTo>
                  <a:pt x="246609" y="31361"/>
                </a:lnTo>
                <a:lnTo>
                  <a:pt x="213110" y="42765"/>
                </a:lnTo>
                <a:cubicBezTo>
                  <a:pt x="204557" y="37775"/>
                  <a:pt x="195292" y="34212"/>
                  <a:pt x="185313" y="31361"/>
                </a:cubicBezTo>
                <a:lnTo>
                  <a:pt x="169633" y="0"/>
                </a:lnTo>
                <a:lnTo>
                  <a:pt x="133996" y="0"/>
                </a:lnTo>
                <a:lnTo>
                  <a:pt x="118315" y="31361"/>
                </a:lnTo>
                <a:cubicBezTo>
                  <a:pt x="108337" y="34212"/>
                  <a:pt x="99071" y="37775"/>
                  <a:pt x="90518" y="42765"/>
                </a:cubicBezTo>
                <a:lnTo>
                  <a:pt x="57020" y="31361"/>
                </a:lnTo>
                <a:lnTo>
                  <a:pt x="31361" y="57020"/>
                </a:lnTo>
                <a:lnTo>
                  <a:pt x="42765" y="90518"/>
                </a:lnTo>
                <a:cubicBezTo>
                  <a:pt x="37775" y="99071"/>
                  <a:pt x="34212" y="108337"/>
                  <a:pt x="31361" y="118315"/>
                </a:cubicBezTo>
                <a:lnTo>
                  <a:pt x="0" y="133996"/>
                </a:lnTo>
                <a:lnTo>
                  <a:pt x="0" y="169633"/>
                </a:lnTo>
                <a:lnTo>
                  <a:pt x="31361" y="185313"/>
                </a:lnTo>
                <a:cubicBezTo>
                  <a:pt x="34212" y="195292"/>
                  <a:pt x="37775" y="204557"/>
                  <a:pt x="42765" y="213110"/>
                </a:cubicBezTo>
                <a:lnTo>
                  <a:pt x="31361" y="246609"/>
                </a:lnTo>
                <a:lnTo>
                  <a:pt x="56307" y="271555"/>
                </a:lnTo>
                <a:lnTo>
                  <a:pt x="89806" y="260151"/>
                </a:lnTo>
                <a:cubicBezTo>
                  <a:pt x="98359" y="265141"/>
                  <a:pt x="107624" y="268704"/>
                  <a:pt x="117603" y="271555"/>
                </a:cubicBezTo>
                <a:lnTo>
                  <a:pt x="133283" y="302916"/>
                </a:lnTo>
                <a:lnTo>
                  <a:pt x="168920" y="302916"/>
                </a:lnTo>
                <a:lnTo>
                  <a:pt x="184601" y="271555"/>
                </a:lnTo>
                <a:cubicBezTo>
                  <a:pt x="194579" y="268704"/>
                  <a:pt x="203845" y="265141"/>
                  <a:pt x="212398" y="260151"/>
                </a:cubicBezTo>
                <a:lnTo>
                  <a:pt x="245897" y="271555"/>
                </a:lnTo>
                <a:lnTo>
                  <a:pt x="271555" y="246609"/>
                </a:lnTo>
                <a:lnTo>
                  <a:pt x="260151" y="213110"/>
                </a:lnTo>
                <a:cubicBezTo>
                  <a:pt x="265141" y="204557"/>
                  <a:pt x="269417" y="194579"/>
                  <a:pt x="272268" y="185313"/>
                </a:cubicBezTo>
                <a:lnTo>
                  <a:pt x="303629" y="169633"/>
                </a:lnTo>
                <a:lnTo>
                  <a:pt x="303629" y="133996"/>
                </a:lnTo>
                <a:lnTo>
                  <a:pt x="272268" y="118315"/>
                </a:lnTo>
                <a:close/>
              </a:path>
            </a:pathLst>
          </a:custGeom>
          <a:solidFill>
            <a:srgbClr val="0000FF"/>
          </a:solidFill>
          <a:ln w="704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714C65A9-51AC-739F-EA2C-07539BDE1C0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3671392"/>
              </p:ext>
            </p:extLst>
          </p:nvPr>
        </p:nvGraphicFramePr>
        <p:xfrm>
          <a:off x="6748026" y="1903802"/>
          <a:ext cx="1600200" cy="1354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2" imgW="619200" imgH="523800" progId="Excel.Sheet.12">
                  <p:embed/>
                </p:oleObj>
              </mc:Choice>
              <mc:Fallback>
                <p:oleObj name="Worksheet" showAsIcon="1" r:id="rId2" imgW="619200" imgH="523800" progId="Excel.Sheet.12">
                  <p:embed/>
                  <p:pic>
                    <p:nvPicPr>
                      <p:cNvPr id="4" name="Object 3">
                        <a:hlinkClick r:id="rId3"/>
                        <a:extLst>
                          <a:ext uri="{FF2B5EF4-FFF2-40B4-BE49-F238E27FC236}">
                            <a16:creationId xmlns:a16="http://schemas.microsoft.com/office/drawing/2014/main" id="{A6B99874-02EF-BA8C-FC45-1C5306C6342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48026" y="1903802"/>
                        <a:ext cx="1600200" cy="1354138"/>
                      </a:xfrm>
                      <a:prstGeom prst="rect">
                        <a:avLst/>
                      </a:prstGeom>
                      <a:solidFill>
                        <a:srgbClr val="CAD6FE"/>
                      </a:solidFill>
                      <a:ln w="76200"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Arrow: Left 1">
            <a:hlinkClick r:id="rId5" action="ppaction://hlinksldjump"/>
            <a:extLst>
              <a:ext uri="{FF2B5EF4-FFF2-40B4-BE49-F238E27FC236}">
                <a16:creationId xmlns:a16="http://schemas.microsoft.com/office/drawing/2014/main" id="{4822939D-9650-5279-969B-092DA9749893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rrow: Left 2">
            <a:hlinkClick r:id="rId6" action="ppaction://hlinksldjump"/>
            <a:extLst>
              <a:ext uri="{FF2B5EF4-FFF2-40B4-BE49-F238E27FC236}">
                <a16:creationId xmlns:a16="http://schemas.microsoft.com/office/drawing/2014/main" id="{E50A17A8-5098-0130-3D32-783684F9C4ED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8F7A3-2644-9AAF-0342-C59C9CE19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13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1408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8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AE95699-CC22-2659-40D5-F491A291A658}"/>
              </a:ext>
            </a:extLst>
          </p:cNvPr>
          <p:cNvSpPr txBox="1"/>
          <p:nvPr/>
        </p:nvSpPr>
        <p:spPr>
          <a:xfrm>
            <a:off x="1292860" y="1740654"/>
            <a:ext cx="9606280" cy="2431435"/>
          </a:xfrm>
          <a:prstGeom prst="rect">
            <a:avLst/>
          </a:prstGeom>
          <a:gradFill flip="none" rotWithShape="1">
            <a:gsLst>
              <a:gs pos="0">
                <a:srgbClr val="8FCFFF"/>
              </a:gs>
              <a:gs pos="39000">
                <a:srgbClr val="FFFF99"/>
              </a:gs>
              <a:gs pos="72000">
                <a:srgbClr val="FF8B8B"/>
              </a:gs>
              <a:gs pos="100000">
                <a:srgbClr val="3FFF96"/>
              </a:gs>
            </a:gsLst>
            <a:lin ang="2700000" scaled="1"/>
            <a:tileRect/>
          </a:gradFill>
          <a:effectLst>
            <a:softEdge rad="31750"/>
          </a:effectLst>
        </p:spPr>
        <p:txBody>
          <a:bodyPr wrap="square">
            <a:spAutoFit/>
          </a:bodyPr>
          <a:lstStyle/>
          <a:p>
            <a:pPr algn="ctr"/>
            <a:r>
              <a:rPr lang="en-IN" sz="7200" b="1" kern="100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Thank  you </a:t>
            </a:r>
          </a:p>
          <a:p>
            <a:pPr algn="ctr"/>
            <a:r>
              <a:rPr lang="en-IN" sz="7200" b="1" kern="100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for your attention </a:t>
            </a:r>
            <a:r>
              <a:rPr lang="en-IN" sz="8000" b="1" i="1" kern="100" dirty="0">
                <a:solidFill>
                  <a:srgbClr val="0000FF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!</a:t>
            </a:r>
            <a:endParaRPr lang="en-IN" sz="7200" b="1" i="1" dirty="0">
              <a:solidFill>
                <a:srgbClr val="0000FF"/>
              </a:solidFill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A510BC5-B4FE-BE89-158B-0923B105CD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14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43602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822B28D-7762-E74F-3ECD-FD16A26972BB}"/>
              </a:ext>
            </a:extLst>
          </p:cNvPr>
          <p:cNvSpPr txBox="1"/>
          <p:nvPr/>
        </p:nvSpPr>
        <p:spPr>
          <a:xfrm>
            <a:off x="635431" y="985202"/>
            <a:ext cx="11144655" cy="3381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When Businesses foresee any deficits in their Cash Forecast or if they have an immediate Funding requirement,  Businesses would borrow money from Banks / Financial Institutions in the form of different types of Credit Facilities as required.</a:t>
            </a:r>
          </a:p>
          <a:p>
            <a:pPr>
              <a:lnSpc>
                <a:spcPct val="150000"/>
              </a:lnSpc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Various types of Credit Facilities are provided to Borrowers – such as Overdraft, Credit Card, Term Loans, Bills Discounting and so on.</a:t>
            </a:r>
          </a:p>
          <a:p>
            <a:pPr>
              <a:lnSpc>
                <a:spcPct val="150000"/>
              </a:lnSpc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Each Facility type carries a different Interest rate and the Facility  could be for any periods as may be required and/or negotiated.</a:t>
            </a:r>
          </a:p>
          <a:p>
            <a:pPr>
              <a:lnSpc>
                <a:spcPct val="150000"/>
              </a:lnSpc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These borrowing would generally be based on Credit Facility Agreements containing all terms and Conditions as negotiated.</a:t>
            </a:r>
          </a:p>
        </p:txBody>
      </p:sp>
      <p:sp>
        <p:nvSpPr>
          <p:cNvPr id="2" name="Arrow: Left 1">
            <a:hlinkClick r:id="rId2" action="ppaction://hlinksldjump"/>
            <a:extLst>
              <a:ext uri="{FF2B5EF4-FFF2-40B4-BE49-F238E27FC236}">
                <a16:creationId xmlns:a16="http://schemas.microsoft.com/office/drawing/2014/main" id="{6D9A73A7-FC9A-5D0F-1667-C3BFA3FA4F11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rrow: Left 2">
            <a:hlinkClick r:id="rId3" action="ppaction://hlinksldjump"/>
            <a:extLst>
              <a:ext uri="{FF2B5EF4-FFF2-40B4-BE49-F238E27FC236}">
                <a16:creationId xmlns:a16="http://schemas.microsoft.com/office/drawing/2014/main" id="{28AF0A31-77D2-E25A-FD13-14B6A8A16E8F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886E582-96EF-579C-4ED9-D6F4C8CF1FE2}"/>
              </a:ext>
            </a:extLst>
          </p:cNvPr>
          <p:cNvSpPr txBox="1">
            <a:spLocks/>
          </p:cNvSpPr>
          <p:nvPr/>
        </p:nvSpPr>
        <p:spPr>
          <a:xfrm>
            <a:off x="1635657" y="245626"/>
            <a:ext cx="8920685" cy="8127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latin typeface="Poppins" panose="00000500000000000000" pitchFamily="2" charset="0"/>
                <a:cs typeface="Poppins" panose="00000500000000000000" pitchFamily="2" charset="0"/>
              </a:rPr>
              <a:t>Credit Facilities</a:t>
            </a:r>
            <a:endParaRPr lang="en-IN" sz="3200" b="1" i="1" dirty="0">
              <a:latin typeface="Delius" panose="02000603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481492-1D0F-877C-B342-098A5EFCBC24}"/>
              </a:ext>
            </a:extLst>
          </p:cNvPr>
          <p:cNvSpPr txBox="1"/>
          <p:nvPr/>
        </p:nvSpPr>
        <p:spPr>
          <a:xfrm>
            <a:off x="774808" y="4523878"/>
            <a:ext cx="8765432" cy="11646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It is critical that the Business track the following 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Facilities available on each Credit Facility</a:t>
            </a:r>
            <a:endParaRPr lang="en-IN" sz="1600" dirty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Amounts owed to these Financial Institutions</a:t>
            </a:r>
            <a:endParaRPr lang="en-IN" sz="1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8E0D5-2309-3892-7BAA-7299FCD2D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2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1736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6AE130-F6ED-9ECF-76B8-8707BCD37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CA374AA-5234-49E5-F4AC-66AEA3A64115}"/>
              </a:ext>
            </a:extLst>
          </p:cNvPr>
          <p:cNvSpPr/>
          <p:nvPr/>
        </p:nvSpPr>
        <p:spPr>
          <a:xfrm>
            <a:off x="543158" y="2425101"/>
            <a:ext cx="7547685" cy="3517026"/>
          </a:xfrm>
          <a:prstGeom prst="roundRect">
            <a:avLst/>
          </a:prstGeom>
          <a:solidFill>
            <a:srgbClr val="96B1FC"/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marR="0" lvl="0" indent="0" algn="l" defTabSz="17780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IN" sz="40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9FCDAD36-9030-29BB-3D7D-5BE3267C229B}"/>
              </a:ext>
            </a:extLst>
          </p:cNvPr>
          <p:cNvSpPr/>
          <p:nvPr/>
        </p:nvSpPr>
        <p:spPr>
          <a:xfrm>
            <a:off x="8436487" y="1519407"/>
            <a:ext cx="3212355" cy="3757443"/>
          </a:xfrm>
          <a:prstGeom prst="roundRect">
            <a:avLst/>
          </a:prstGeom>
          <a:solidFill>
            <a:srgbClr val="96B1FC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marR="0" lvl="0" indent="0" algn="ctr" defTabSz="7112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62D6B39-2CC2-8FEC-9359-2CCDB468FE19}"/>
              </a:ext>
            </a:extLst>
          </p:cNvPr>
          <p:cNvSpPr txBox="1"/>
          <p:nvPr/>
        </p:nvSpPr>
        <p:spPr>
          <a:xfrm>
            <a:off x="8595226" y="1688286"/>
            <a:ext cx="289487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Data Entry sig</a:t>
            </a:r>
            <a:r>
              <a:rPr kumimoji="0" lang="en-IN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n :</a:t>
            </a: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</a:t>
            </a:r>
          </a:p>
          <a:p>
            <a:pPr lvl="0"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Positive amount (Inflows)</a:t>
            </a:r>
            <a:b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</a:br>
            <a:endParaRPr lang="en-IN" sz="1600" b="1" dirty="0">
              <a:solidFill>
                <a:prstClr val="black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Credit Facility type :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Facility type approved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Menu option :    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Transaction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6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  <a:sym typeface="Wingdings" panose="05000000000000000000" pitchFamily="2" charset="2"/>
              </a:rPr>
              <a:t>     </a:t>
            </a: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  <a:sym typeface="Wingdings" panose="05000000000000000000" pitchFamily="2" charset="2"/>
              </a:rPr>
              <a:t></a:t>
            </a: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Credit Facilities 	(</a:t>
            </a:r>
            <a:r>
              <a:rPr lang="en-IN" sz="16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Approvals)</a:t>
            </a:r>
          </a:p>
          <a:p>
            <a:pPr lvl="0">
              <a:defRPr/>
            </a:pPr>
            <a:endParaRPr lang="en-IN" sz="1600" dirty="0">
              <a:solidFill>
                <a:prstClr val="black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Internally saved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CF_Code = Approved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7A8780-8D3E-5DA4-FFDF-8BBA59280E79}"/>
              </a:ext>
            </a:extLst>
          </p:cNvPr>
          <p:cNvSpPr txBox="1"/>
          <p:nvPr/>
        </p:nvSpPr>
        <p:spPr>
          <a:xfrm>
            <a:off x="834095" y="2601975"/>
            <a:ext cx="7095399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Purpos</a:t>
            </a:r>
            <a:r>
              <a:rPr kumimoji="0" lang="en-IN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e:</a:t>
            </a:r>
            <a:endParaRPr kumimoji="0" lang="en-IN" sz="1600" b="0" i="0" u="none" strike="noStrike" kern="1200" cap="none" spc="20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• Bank approves a Credit Facility.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Proces</a:t>
            </a:r>
            <a:r>
              <a:rPr kumimoji="0" lang="en-IN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s:</a:t>
            </a:r>
          </a:p>
          <a:p>
            <a:pPr>
              <a:defRPr/>
            </a:pPr>
            <a:r>
              <a:rPr lang="en-IN" sz="16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Automatically creates records in </a:t>
            </a:r>
            <a:r>
              <a:rPr lang="en-IN" sz="1600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both Forecast and Actual Tables.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Input the following details for the approved Credit Facilit</a:t>
            </a:r>
            <a:r>
              <a:rPr kumimoji="0" lang="en-IN" sz="1600" b="0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y</a:t>
            </a:r>
            <a:r>
              <a:rPr kumimoji="0" lang="en-IN" sz="1600" b="1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• Credit Facility type	• Facility Amount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• Facility Start date</a:t>
            </a:r>
            <a:r>
              <a:rPr lang="en-IN" sz="16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	• </a:t>
            </a: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Expiry Date	• Interest Rate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and other relevant information</a:t>
            </a:r>
          </a:p>
        </p:txBody>
      </p:sp>
      <p:sp>
        <p:nvSpPr>
          <p:cNvPr id="37" name="Arrow: Left 36">
            <a:hlinkClick r:id="rId2" action="ppaction://hlinksldjump"/>
            <a:extLst>
              <a:ext uri="{FF2B5EF4-FFF2-40B4-BE49-F238E27FC236}">
                <a16:creationId xmlns:a16="http://schemas.microsoft.com/office/drawing/2014/main" id="{DD845843-EB3D-FFD8-1E1A-093757B24907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773887D-ADB6-8264-7B49-885C520E0E0B}"/>
              </a:ext>
            </a:extLst>
          </p:cNvPr>
          <p:cNvSpPr txBox="1"/>
          <p:nvPr/>
        </p:nvSpPr>
        <p:spPr>
          <a:xfrm>
            <a:off x="543158" y="491085"/>
            <a:ext cx="7547685" cy="1818370"/>
          </a:xfrm>
          <a:prstGeom prst="roundRect">
            <a:avLst/>
          </a:prstGeom>
          <a:solidFill>
            <a:srgbClr val="96B1FC"/>
          </a:solidFill>
        </p:spPr>
        <p:txBody>
          <a:bodyPr wrap="square">
            <a:spAutoFit/>
          </a:bodyPr>
          <a:lstStyle/>
          <a:p>
            <a:pPr marL="514350" indent="-514350">
              <a:lnSpc>
                <a:spcPct val="200000"/>
              </a:lnSpc>
              <a:buAutoNum type="romanUcPeriod"/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When the Bank </a:t>
            </a:r>
          </a:p>
          <a:p>
            <a:pPr>
              <a:lnSpc>
                <a:spcPct val="200000"/>
              </a:lnSpc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Approves a Credit Facility</a:t>
            </a:r>
            <a:endParaRPr lang="en-IN" sz="12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200000"/>
              </a:lnSpc>
            </a:pPr>
            <a:r>
              <a:rPr lang="en-IN" sz="1200" b="1" dirty="0">
                <a:latin typeface="Poppins" panose="00000500000000000000" pitchFamily="2" charset="0"/>
                <a:cs typeface="Poppins" panose="00000500000000000000" pitchFamily="2" charset="0"/>
              </a:rPr>
              <a:t>       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3565FEE-6F8A-D7AB-435E-13D9539FB1A0}"/>
              </a:ext>
            </a:extLst>
          </p:cNvPr>
          <p:cNvSpPr/>
          <p:nvPr/>
        </p:nvSpPr>
        <p:spPr>
          <a:xfrm>
            <a:off x="4193989" y="581006"/>
            <a:ext cx="3735506" cy="1591010"/>
          </a:xfrm>
          <a:prstGeom prst="roundRect">
            <a:avLst/>
          </a:prstGeom>
          <a:solidFill>
            <a:srgbClr val="E6ECF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9" name="Graphic 18" descr="Group of men">
            <a:extLst>
              <a:ext uri="{FF2B5EF4-FFF2-40B4-BE49-F238E27FC236}">
                <a16:creationId xmlns:a16="http://schemas.microsoft.com/office/drawing/2014/main" id="{AC39CBD3-1019-7487-BE7B-C4A7FB38E8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84215" y="687600"/>
            <a:ext cx="1425340" cy="1425340"/>
          </a:xfrm>
          <a:prstGeom prst="rect">
            <a:avLst/>
          </a:prstGeom>
        </p:spPr>
      </p:pic>
      <p:pic>
        <p:nvPicPr>
          <p:cNvPr id="6" name="Graphic 5" descr="Bank">
            <a:extLst>
              <a:ext uri="{FF2B5EF4-FFF2-40B4-BE49-F238E27FC236}">
                <a16:creationId xmlns:a16="http://schemas.microsoft.com/office/drawing/2014/main" id="{87A3EC14-870F-D5D5-9FCE-1DCE1E839A7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193989" y="606731"/>
            <a:ext cx="1425340" cy="1425340"/>
          </a:xfrm>
          <a:prstGeom prst="rect">
            <a:avLst/>
          </a:prstGeom>
        </p:spPr>
      </p:pic>
      <p:sp>
        <p:nvSpPr>
          <p:cNvPr id="5" name="Graphic 4" descr="Checkmark">
            <a:extLst>
              <a:ext uri="{FF2B5EF4-FFF2-40B4-BE49-F238E27FC236}">
                <a16:creationId xmlns:a16="http://schemas.microsoft.com/office/drawing/2014/main" id="{B4FF8800-D59F-46A3-1E11-82CCADBAC74B}"/>
              </a:ext>
            </a:extLst>
          </p:cNvPr>
          <p:cNvSpPr/>
          <p:nvPr/>
        </p:nvSpPr>
        <p:spPr>
          <a:xfrm>
            <a:off x="4654438" y="1064736"/>
            <a:ext cx="688008" cy="623550"/>
          </a:xfrm>
          <a:custGeom>
            <a:avLst/>
            <a:gdLst>
              <a:gd name="connsiteX0" fmla="*/ 594197 w 651291"/>
              <a:gd name="connsiteY0" fmla="*/ 0 h 457454"/>
              <a:gd name="connsiteX1" fmla="*/ 233309 w 651291"/>
              <a:gd name="connsiteY1" fmla="*/ 341152 h 457454"/>
              <a:gd name="connsiteX2" fmla="*/ 59913 w 651291"/>
              <a:gd name="connsiteY2" fmla="*/ 163528 h 457454"/>
              <a:gd name="connsiteX3" fmla="*/ 0 w 651291"/>
              <a:gd name="connsiteY3" fmla="*/ 220621 h 457454"/>
              <a:gd name="connsiteX4" fmla="*/ 230489 w 651291"/>
              <a:gd name="connsiteY4" fmla="*/ 457454 h 457454"/>
              <a:gd name="connsiteX5" fmla="*/ 291107 w 651291"/>
              <a:gd name="connsiteY5" fmla="*/ 401066 h 457454"/>
              <a:gd name="connsiteX6" fmla="*/ 651291 w 651291"/>
              <a:gd name="connsiteY6" fmla="*/ 59208 h 4574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51291" h="457454">
                <a:moveTo>
                  <a:pt x="594197" y="0"/>
                </a:moveTo>
                <a:lnTo>
                  <a:pt x="233309" y="341152"/>
                </a:lnTo>
                <a:lnTo>
                  <a:pt x="59913" y="163528"/>
                </a:lnTo>
                <a:lnTo>
                  <a:pt x="0" y="220621"/>
                </a:lnTo>
                <a:lnTo>
                  <a:pt x="230489" y="457454"/>
                </a:lnTo>
                <a:lnTo>
                  <a:pt x="291107" y="401066"/>
                </a:lnTo>
                <a:lnTo>
                  <a:pt x="651291" y="59208"/>
                </a:lnTo>
                <a:close/>
              </a:path>
            </a:pathLst>
          </a:custGeom>
          <a:solidFill>
            <a:srgbClr val="00D661"/>
          </a:solidFill>
          <a:ln w="7045" cap="flat">
            <a:noFill/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81D24F-A831-B957-FBD0-9D4415C80885}"/>
              </a:ext>
            </a:extLst>
          </p:cNvPr>
          <p:cNvSpPr txBox="1"/>
          <p:nvPr/>
        </p:nvSpPr>
        <p:spPr>
          <a:xfrm>
            <a:off x="8732557" y="491085"/>
            <a:ext cx="203066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0000FF"/>
                    </a:gs>
                    <a:gs pos="64000">
                      <a:srgbClr val="FF33CC"/>
                    </a:gs>
                    <a:gs pos="89000">
                      <a:srgbClr val="FF0000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Approval</a:t>
            </a:r>
            <a:endParaRPr lang="en-IN" sz="3000" dirty="0">
              <a:gradFill flip="none" rotWithShape="1">
                <a:gsLst>
                  <a:gs pos="29000">
                    <a:srgbClr val="0000FF"/>
                  </a:gs>
                  <a:gs pos="64000">
                    <a:srgbClr val="FF33CC"/>
                  </a:gs>
                  <a:gs pos="89000">
                    <a:srgbClr val="FF0000"/>
                  </a:gs>
                </a:gsLst>
                <a:lin ang="16200000" scaled="1"/>
                <a:tileRect/>
              </a:gradFill>
            </a:endParaRPr>
          </a:p>
        </p:txBody>
      </p:sp>
      <p:sp>
        <p:nvSpPr>
          <p:cNvPr id="49" name="Arrow: Left 48">
            <a:hlinkClick r:id="rId7" action="ppaction://hlinksldjump"/>
            <a:extLst>
              <a:ext uri="{FF2B5EF4-FFF2-40B4-BE49-F238E27FC236}">
                <a16:creationId xmlns:a16="http://schemas.microsoft.com/office/drawing/2014/main" id="{AF0C8CF1-814A-B495-CAAF-CEE1EE55AD44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9C78CF-98A2-DF7D-1AAB-B589B5745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3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183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L 0.15507 0.00139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47" y="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2000" tmFilter="0, 0; .2, .5; .8, .5; 1, 0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000" autoRev="1" fill="hold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C1F657-DAA1-810B-599E-9DA53439C9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D28C0954-D42C-D0B5-069A-8B962289BA10}"/>
              </a:ext>
            </a:extLst>
          </p:cNvPr>
          <p:cNvSpPr/>
          <p:nvPr/>
        </p:nvSpPr>
        <p:spPr>
          <a:xfrm>
            <a:off x="500459" y="2299785"/>
            <a:ext cx="6494222" cy="4003601"/>
          </a:xfrm>
          <a:prstGeom prst="roundRect">
            <a:avLst/>
          </a:prstGeom>
          <a:solidFill>
            <a:srgbClr val="BCE5BB">
              <a:alpha val="89804"/>
            </a:srgbClr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lvl="0" indent="0" algn="l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4000" kern="1200" dirty="0">
              <a:solidFill>
                <a:srgbClr val="00B05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527FD9A1-2A2B-4C2C-F53C-70D78457555C}"/>
              </a:ext>
            </a:extLst>
          </p:cNvPr>
          <p:cNvSpPr/>
          <p:nvPr/>
        </p:nvSpPr>
        <p:spPr>
          <a:xfrm>
            <a:off x="7447431" y="1250421"/>
            <a:ext cx="4313539" cy="2635780"/>
          </a:xfrm>
          <a:prstGeom prst="roundRect">
            <a:avLst/>
          </a:prstGeom>
          <a:solidFill>
            <a:srgbClr val="BCE5BB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16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4A4D80-D32D-1B4A-C9ED-B504AFAB712C}"/>
              </a:ext>
            </a:extLst>
          </p:cNvPr>
          <p:cNvSpPr txBox="1"/>
          <p:nvPr/>
        </p:nvSpPr>
        <p:spPr>
          <a:xfrm>
            <a:off x="7768173" y="1484649"/>
            <a:ext cx="373991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Data Entry sig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n :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Negative amount (Outflow</a:t>
            </a:r>
            <a:r>
              <a:rPr lang="en-IN" sz="1600" spc="200" dirty="0">
                <a:latin typeface="Poppins" panose="00000500000000000000" pitchFamily="2" charset="0"/>
                <a:cs typeface="Poppins" panose="00000500000000000000" pitchFamily="2" charset="0"/>
              </a:rPr>
              <a:t>s)</a:t>
            </a:r>
          </a:p>
          <a:p>
            <a:pPr lvl="0">
              <a:defRPr/>
            </a:pPr>
            <a:b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Credit Facility type :    </a:t>
            </a:r>
          </a:p>
          <a:p>
            <a:pPr lvl="0">
              <a:defRPr/>
            </a:pPr>
            <a:r>
              <a:rPr lang="en-IN" sz="16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Facility used for payments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Internally saved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CF_Code = Utilised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9443C5-7026-554F-8656-0C62109E3B19}"/>
              </a:ext>
            </a:extLst>
          </p:cNvPr>
          <p:cNvSpPr txBox="1"/>
          <p:nvPr/>
        </p:nvSpPr>
        <p:spPr>
          <a:xfrm>
            <a:off x="716915" y="2503160"/>
            <a:ext cx="6059805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Purpos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e: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Business would utilise the Credit Facilities to make a Payments or Transfers.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Proces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s: 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Process an entry In Forecast and later from Actual tables. 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Categories may be any (excluding Credit Facility)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:-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Examples of Categories you would normally use :</a:t>
            </a:r>
          </a:p>
        </p:txBody>
      </p:sp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4E5D0A36-8E19-B02D-A0C9-ED00001D24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268188"/>
              </p:ext>
            </p:extLst>
          </p:nvPr>
        </p:nvGraphicFramePr>
        <p:xfrm>
          <a:off x="783077" y="4888279"/>
          <a:ext cx="5868232" cy="1169035"/>
        </p:xfrm>
        <a:graphic>
          <a:graphicData uri="http://schemas.openxmlformats.org/drawingml/2006/table">
            <a:tbl>
              <a:tblPr firstRow="1" firstCol="1" bandRow="1"/>
              <a:tblGrid>
                <a:gridCol w="2392410">
                  <a:extLst>
                    <a:ext uri="{9D8B030D-6E8A-4147-A177-3AD203B41FA5}">
                      <a16:colId xmlns:a16="http://schemas.microsoft.com/office/drawing/2014/main" val="1592294305"/>
                    </a:ext>
                  </a:extLst>
                </a:gridCol>
                <a:gridCol w="3475822">
                  <a:extLst>
                    <a:ext uri="{9D8B030D-6E8A-4147-A177-3AD203B41FA5}">
                      <a16:colId xmlns:a16="http://schemas.microsoft.com/office/drawing/2014/main" val="32520029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en-IN" sz="1400" b="1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Use Categor</a:t>
                      </a:r>
                      <a:r>
                        <a:rPr lang="en-IN" sz="1400" b="1" kern="0" spc="40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y: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r>
                        <a:rPr lang="en-IN" sz="1400" b="1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In Order to Pay </a:t>
                      </a:r>
                      <a:r>
                        <a:rPr lang="en-IN" sz="1400" b="1" kern="0" spc="20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: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0030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Accounts Payable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&gt; Sundry Creditor (Supplier)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122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Capex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&gt; for PPE / Capex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67543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Employment Expenses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0" dirty="0">
                          <a:effectLst/>
                          <a:latin typeface="Poppins" panose="00000500000000000000" pitchFamily="2" charset="0"/>
                          <a:ea typeface="Times New Roman" panose="02020603050405020304" pitchFamily="18" charset="0"/>
                          <a:cs typeface="Poppins" panose="00000500000000000000" pitchFamily="2" charset="0"/>
                        </a:rPr>
                        <a:t>&gt; Salaries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196609"/>
                  </a:ext>
                </a:extLst>
              </a:tr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en-IN" sz="1400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            and so on… </a:t>
                      </a:r>
                      <a:endParaRPr lang="en-IN" sz="1400" kern="100" dirty="0">
                        <a:effectLst/>
                        <a:latin typeface="Poppins" panose="00000500000000000000" pitchFamily="2" charset="0"/>
                        <a:ea typeface="Aptos" panose="020B0004020202020204" pitchFamily="34" charset="0"/>
                        <a:cs typeface="Poppins" panose="00000500000000000000" pitchFamily="2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endParaRPr lang="en-IN" sz="1200" kern="100" dirty="0">
                        <a:effectLst/>
                        <a:latin typeface="Bookman Old Style" panose="02050604050505020204" pitchFamily="18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792627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FC3CFF2-C29D-B012-FE8B-D27EA61EFD0C}"/>
              </a:ext>
            </a:extLst>
          </p:cNvPr>
          <p:cNvSpPr txBox="1"/>
          <p:nvPr/>
        </p:nvSpPr>
        <p:spPr>
          <a:xfrm>
            <a:off x="683908" y="384506"/>
            <a:ext cx="6392669" cy="1834261"/>
          </a:xfrm>
          <a:prstGeom prst="roundRect">
            <a:avLst/>
          </a:prstGeom>
          <a:solidFill>
            <a:srgbClr val="BCE5BB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II. Payment from </a:t>
            </a:r>
          </a:p>
          <a:p>
            <a:pPr>
              <a:lnSpc>
                <a:spcPct val="200000"/>
              </a:lnSpc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a Credit Facility</a:t>
            </a:r>
          </a:p>
          <a:p>
            <a:pPr>
              <a:lnSpc>
                <a:spcPct val="150000"/>
              </a:lnSpc>
            </a:pPr>
            <a:endParaRPr lang="en-IN" sz="1600" b="1" spc="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FE8DC3C-FCC9-34A6-A4E2-B46511D8EDBA}"/>
              </a:ext>
            </a:extLst>
          </p:cNvPr>
          <p:cNvSpPr/>
          <p:nvPr/>
        </p:nvSpPr>
        <p:spPr>
          <a:xfrm>
            <a:off x="3565235" y="451127"/>
            <a:ext cx="3429445" cy="169263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B535B3-55F2-89A0-6EAF-CFE43FEFCF82}"/>
              </a:ext>
            </a:extLst>
          </p:cNvPr>
          <p:cNvSpPr txBox="1"/>
          <p:nvPr/>
        </p:nvSpPr>
        <p:spPr>
          <a:xfrm>
            <a:off x="8433586" y="427132"/>
            <a:ext cx="234122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FF0000"/>
                    </a:gs>
                    <a:gs pos="64000">
                      <a:srgbClr val="00B050"/>
                    </a:gs>
                    <a:gs pos="89000">
                      <a:srgbClr val="0000FF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Utilisation</a:t>
            </a:r>
            <a:endParaRPr lang="en-IN" sz="3000" dirty="0">
              <a:gradFill flip="none" rotWithShape="1">
                <a:gsLst>
                  <a:gs pos="29000">
                    <a:srgbClr val="FF0000"/>
                  </a:gs>
                  <a:gs pos="64000">
                    <a:srgbClr val="00B050"/>
                  </a:gs>
                  <a:gs pos="89000">
                    <a:srgbClr val="0000FF"/>
                  </a:gs>
                </a:gsLst>
                <a:lin ang="16200000" scaled="1"/>
                <a:tileRect/>
              </a:gradFill>
            </a:endParaRPr>
          </a:p>
        </p:txBody>
      </p:sp>
      <p:pic>
        <p:nvPicPr>
          <p:cNvPr id="4" name="Graphic 3" descr="Group of men">
            <a:extLst>
              <a:ext uri="{FF2B5EF4-FFF2-40B4-BE49-F238E27FC236}">
                <a16:creationId xmlns:a16="http://schemas.microsoft.com/office/drawing/2014/main" id="{E786E4C7-561E-805C-F356-745C872286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661069" y="532145"/>
            <a:ext cx="1425340" cy="1425340"/>
          </a:xfrm>
          <a:prstGeom prst="rect">
            <a:avLst/>
          </a:prstGeom>
        </p:spPr>
      </p:pic>
      <p:pic>
        <p:nvPicPr>
          <p:cNvPr id="6" name="Graphic 5" descr="Bank">
            <a:extLst>
              <a:ext uri="{FF2B5EF4-FFF2-40B4-BE49-F238E27FC236}">
                <a16:creationId xmlns:a16="http://schemas.microsoft.com/office/drawing/2014/main" id="{5B8B05B7-08AC-3541-1C16-6C918E5CBE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18791" y="532145"/>
            <a:ext cx="1425340" cy="1425340"/>
          </a:xfrm>
          <a:prstGeom prst="rect">
            <a:avLst/>
          </a:prstGeom>
        </p:spPr>
      </p:pic>
      <p:sp>
        <p:nvSpPr>
          <p:cNvPr id="7" name="Flowchart: Multidocument 6">
            <a:extLst>
              <a:ext uri="{FF2B5EF4-FFF2-40B4-BE49-F238E27FC236}">
                <a16:creationId xmlns:a16="http://schemas.microsoft.com/office/drawing/2014/main" id="{BD488240-17D7-0177-AD8A-CB6C3C79BCDF}"/>
              </a:ext>
            </a:extLst>
          </p:cNvPr>
          <p:cNvSpPr/>
          <p:nvPr/>
        </p:nvSpPr>
        <p:spPr>
          <a:xfrm rot="19927113" flipH="1">
            <a:off x="6009631" y="1130463"/>
            <a:ext cx="590065" cy="367204"/>
          </a:xfrm>
          <a:prstGeom prst="flowChartMultidocument">
            <a:avLst/>
          </a:prstGeom>
          <a:solidFill>
            <a:srgbClr val="43FF4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Graphic 7" descr="Money">
            <a:extLst>
              <a:ext uri="{FF2B5EF4-FFF2-40B4-BE49-F238E27FC236}">
                <a16:creationId xmlns:a16="http://schemas.microsoft.com/office/drawing/2014/main" id="{511E37F4-4C34-D927-9DAF-4B22FF58BA8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9666597">
            <a:off x="5959275" y="1047010"/>
            <a:ext cx="641568" cy="536870"/>
          </a:xfrm>
          <a:prstGeom prst="rect">
            <a:avLst/>
          </a:prstGeom>
        </p:spPr>
      </p:pic>
      <p:sp>
        <p:nvSpPr>
          <p:cNvPr id="10" name="Arrow: Left 9">
            <a:hlinkClick r:id="rId8" action="ppaction://hlinksldjump"/>
            <a:extLst>
              <a:ext uri="{FF2B5EF4-FFF2-40B4-BE49-F238E27FC236}">
                <a16:creationId xmlns:a16="http://schemas.microsoft.com/office/drawing/2014/main" id="{61F52D4F-5475-C091-5D6E-8D460F4D8BD8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rrow: Left 11">
            <a:hlinkClick r:id="rId9" action="ppaction://hlinksldjump"/>
            <a:extLst>
              <a:ext uri="{FF2B5EF4-FFF2-40B4-BE49-F238E27FC236}">
                <a16:creationId xmlns:a16="http://schemas.microsoft.com/office/drawing/2014/main" id="{314518C1-2225-EF7A-D93B-33BEEB878EF1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A1E5E7DD-3D1B-42E3-10A7-CB51DFD3C9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4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029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85185E-6 L -0.16614 -0.00116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7" y="-6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repeatCount="indefinite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81481E-6 L -0.16602 -0.00163 " pathEditMode="relative" rAng="0" ptsTypes="AA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07" y="-93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2000" tmFilter="0, 0; .2, .5; .8, .5; 1, 0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1000" autoRev="1" fill="hold"/>
                                        <p:tgtEl>
                                          <p:spTgt spid="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09AC9-57E8-2ED7-C8C1-255D1E3FC7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6E64925-3FA7-A9C6-002C-D2A5C42F8FEA}"/>
              </a:ext>
            </a:extLst>
          </p:cNvPr>
          <p:cNvSpPr/>
          <p:nvPr/>
        </p:nvSpPr>
        <p:spPr>
          <a:xfrm>
            <a:off x="7827863" y="1211465"/>
            <a:ext cx="3860496" cy="2693786"/>
          </a:xfrm>
          <a:prstGeom prst="roundRect">
            <a:avLst/>
          </a:prstGeom>
          <a:solidFill>
            <a:srgbClr val="FCE78E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16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0F230BD-3635-F512-23BC-1A604632D2D7}"/>
              </a:ext>
            </a:extLst>
          </p:cNvPr>
          <p:cNvSpPr txBox="1"/>
          <p:nvPr/>
        </p:nvSpPr>
        <p:spPr>
          <a:xfrm>
            <a:off x="8133260" y="1467933"/>
            <a:ext cx="34172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Data Entry sig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n :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Positive amount (Inflows)</a:t>
            </a:r>
            <a:b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endParaRPr lang="en-IN" sz="16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>
              <a:defRPr/>
            </a:pPr>
            <a:r>
              <a:rPr lang="en-IN" sz="1600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Credit Facility type 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 :    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Facility which is being repaid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Internally saved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CF_Code = Repaid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209B92-352D-D826-86E2-B29F002E04F1}"/>
              </a:ext>
            </a:extLst>
          </p:cNvPr>
          <p:cNvSpPr txBox="1"/>
          <p:nvPr/>
        </p:nvSpPr>
        <p:spPr>
          <a:xfrm>
            <a:off x="503641" y="411070"/>
            <a:ext cx="6277612" cy="1918256"/>
          </a:xfrm>
          <a:prstGeom prst="roundRect">
            <a:avLst/>
          </a:prstGeom>
          <a:solidFill>
            <a:srgbClr val="FCE78E"/>
          </a:solidFill>
        </p:spPr>
        <p:txBody>
          <a:bodyPr wrap="square">
            <a:spAutoFit/>
          </a:bodyPr>
          <a:lstStyle/>
          <a:p>
            <a:pPr lvl="0" defTabSz="7112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III. a.  Credit the </a:t>
            </a:r>
          </a:p>
          <a:p>
            <a:pPr lvl="0" defTabSz="7112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Credit Facility A/c</a:t>
            </a:r>
          </a:p>
          <a:p>
            <a:pPr lvl="0" defTabSz="7112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767D66B1-9D48-A185-EC96-DE875ED216AC}"/>
              </a:ext>
            </a:extLst>
          </p:cNvPr>
          <p:cNvSpPr/>
          <p:nvPr/>
        </p:nvSpPr>
        <p:spPr>
          <a:xfrm>
            <a:off x="3119920" y="606542"/>
            <a:ext cx="3549356" cy="147584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CE036B9-3B00-C480-57DB-E76903D31431}"/>
              </a:ext>
            </a:extLst>
          </p:cNvPr>
          <p:cNvSpPr/>
          <p:nvPr/>
        </p:nvSpPr>
        <p:spPr>
          <a:xfrm>
            <a:off x="503641" y="2571182"/>
            <a:ext cx="6591192" cy="3430924"/>
          </a:xfrm>
          <a:prstGeom prst="roundRect">
            <a:avLst/>
          </a:prstGeom>
          <a:solidFill>
            <a:srgbClr val="FCE78E"/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lvl="0" indent="0" algn="l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4000" kern="1200" dirty="0">
              <a:solidFill>
                <a:srgbClr val="00B05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415BA1-63A1-2E06-B8D8-BD75FB2CE41A}"/>
              </a:ext>
            </a:extLst>
          </p:cNvPr>
          <p:cNvSpPr txBox="1"/>
          <p:nvPr/>
        </p:nvSpPr>
        <p:spPr>
          <a:xfrm>
            <a:off x="695381" y="2817011"/>
            <a:ext cx="6024757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Purpos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e: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• Credit Facilities utilised would have to be repaid prior to  the Facility Expiry date.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Proces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s: 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Repayment step is in 2 steps as follows :</a:t>
            </a:r>
          </a:p>
          <a:p>
            <a:pPr>
              <a:spcBef>
                <a:spcPts val="600"/>
              </a:spcBef>
            </a:pP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1.</a:t>
            </a: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  Create a new record to confirm the Credit Facility type which is to be repaid</a:t>
            </a:r>
          </a:p>
          <a:p>
            <a:pPr>
              <a:spcBef>
                <a:spcPts val="600"/>
              </a:spcBef>
            </a:pP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2.</a:t>
            </a: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  Creating another record to indicate source for this repayment (as detailed in the following 2 slides) ::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393C17C-4E6B-E2A0-B008-6E3219D76E95}"/>
              </a:ext>
            </a:extLst>
          </p:cNvPr>
          <p:cNvSpPr txBox="1"/>
          <p:nvPr/>
        </p:nvSpPr>
        <p:spPr>
          <a:xfrm>
            <a:off x="7404569" y="329543"/>
            <a:ext cx="409132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FF33CC"/>
                    </a:gs>
                    <a:gs pos="64000">
                      <a:srgbClr val="0000FF"/>
                    </a:gs>
                    <a:gs pos="89000">
                      <a:srgbClr val="FFC000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Repayment / Credit</a:t>
            </a:r>
            <a:endParaRPr lang="en-IN" sz="3000" dirty="0">
              <a:gradFill flip="none" rotWithShape="1">
                <a:gsLst>
                  <a:gs pos="29000">
                    <a:srgbClr val="FF33CC"/>
                  </a:gs>
                  <a:gs pos="64000">
                    <a:srgbClr val="0000FF"/>
                  </a:gs>
                  <a:gs pos="89000">
                    <a:srgbClr val="FFC000"/>
                  </a:gs>
                </a:gsLst>
                <a:lin ang="16200000" scaled="1"/>
                <a:tileRect/>
              </a:gradFill>
            </a:endParaRPr>
          </a:p>
        </p:txBody>
      </p:sp>
      <p:pic>
        <p:nvPicPr>
          <p:cNvPr id="14" name="Graphic 13" descr="Group of men">
            <a:extLst>
              <a:ext uri="{FF2B5EF4-FFF2-40B4-BE49-F238E27FC236}">
                <a16:creationId xmlns:a16="http://schemas.microsoft.com/office/drawing/2014/main" id="{DADC7B4F-CD41-F8CE-53C1-C4176AA2E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53078" y="527698"/>
            <a:ext cx="1425340" cy="1425340"/>
          </a:xfrm>
          <a:prstGeom prst="rect">
            <a:avLst/>
          </a:prstGeom>
        </p:spPr>
      </p:pic>
      <p:pic>
        <p:nvPicPr>
          <p:cNvPr id="15" name="Graphic 14" descr="Bank">
            <a:extLst>
              <a:ext uri="{FF2B5EF4-FFF2-40B4-BE49-F238E27FC236}">
                <a16:creationId xmlns:a16="http://schemas.microsoft.com/office/drawing/2014/main" id="{42BD4AF4-7958-9D84-FEE4-6CD220572FE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334062" y="504431"/>
            <a:ext cx="1425340" cy="142534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EF455C7C-FFAB-F7D1-F815-6360DAD10BC6}"/>
              </a:ext>
            </a:extLst>
          </p:cNvPr>
          <p:cNvGrpSpPr/>
          <p:nvPr/>
        </p:nvGrpSpPr>
        <p:grpSpPr>
          <a:xfrm>
            <a:off x="3540922" y="1113518"/>
            <a:ext cx="649651" cy="536870"/>
            <a:chOff x="3576944" y="1032922"/>
            <a:chExt cx="649651" cy="536870"/>
          </a:xfrm>
        </p:grpSpPr>
        <p:sp>
          <p:nvSpPr>
            <p:cNvPr id="11" name="Flowchart: Multidocument 10">
              <a:extLst>
                <a:ext uri="{FF2B5EF4-FFF2-40B4-BE49-F238E27FC236}">
                  <a16:creationId xmlns:a16="http://schemas.microsoft.com/office/drawing/2014/main" id="{DCDDB641-7D8D-3C49-C723-ECEC2B3F7C05}"/>
                </a:ext>
              </a:extLst>
            </p:cNvPr>
            <p:cNvSpPr/>
            <p:nvPr/>
          </p:nvSpPr>
          <p:spPr>
            <a:xfrm rot="19927113" flipH="1">
              <a:off x="3636530" y="1078096"/>
              <a:ext cx="590065" cy="367204"/>
            </a:xfrm>
            <a:prstGeom prst="flowChartMultidocument">
              <a:avLst/>
            </a:prstGeom>
            <a:solidFill>
              <a:srgbClr val="43FF4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9" name="Graphic 8" descr="Money">
              <a:extLst>
                <a:ext uri="{FF2B5EF4-FFF2-40B4-BE49-F238E27FC236}">
                  <a16:creationId xmlns:a16="http://schemas.microsoft.com/office/drawing/2014/main" id="{DF20CAA2-CB76-7C77-034E-EA471063035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9666597">
              <a:off x="3576944" y="1032922"/>
              <a:ext cx="641568" cy="536870"/>
            </a:xfrm>
            <a:prstGeom prst="rect">
              <a:avLst/>
            </a:prstGeom>
          </p:spPr>
        </p:pic>
      </p:grpSp>
      <p:sp>
        <p:nvSpPr>
          <p:cNvPr id="16" name="Arrow: Left 15">
            <a:hlinkClick r:id="rId8" action="ppaction://hlinksldjump"/>
            <a:extLst>
              <a:ext uri="{FF2B5EF4-FFF2-40B4-BE49-F238E27FC236}">
                <a16:creationId xmlns:a16="http://schemas.microsoft.com/office/drawing/2014/main" id="{BEAEFF4E-CBB1-D2F0-F564-3D5958362DD7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Arrow: Left 16">
            <a:hlinkClick r:id="rId9" action="ppaction://hlinksldjump"/>
            <a:extLst>
              <a:ext uri="{FF2B5EF4-FFF2-40B4-BE49-F238E27FC236}">
                <a16:creationId xmlns:a16="http://schemas.microsoft.com/office/drawing/2014/main" id="{438E46A6-7E5F-1041-AA5C-3D98EC597A19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078BB010-48C4-D79E-14EF-F0481CA9CA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5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16213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1.11111E-6 L 0.18294 0.0002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41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 tmFilter="0, 0; .2, .5; .8, .5; 1, 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1000" autoRev="1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007B4C-19E3-65CB-77D0-8BD21DFCD8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2956EFC-1EC7-9AF1-9250-AA26A6B5BECE}"/>
              </a:ext>
            </a:extLst>
          </p:cNvPr>
          <p:cNvSpPr/>
          <p:nvPr/>
        </p:nvSpPr>
        <p:spPr>
          <a:xfrm>
            <a:off x="7467281" y="1760299"/>
            <a:ext cx="4182764" cy="2697401"/>
          </a:xfrm>
          <a:prstGeom prst="roundRect">
            <a:avLst/>
          </a:prstGeom>
          <a:solidFill>
            <a:srgbClr val="F3B4A3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16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757E3E-71A7-08B6-6FF3-68BFD6CB299B}"/>
              </a:ext>
            </a:extLst>
          </p:cNvPr>
          <p:cNvSpPr txBox="1"/>
          <p:nvPr/>
        </p:nvSpPr>
        <p:spPr>
          <a:xfrm>
            <a:off x="7691859" y="2070120"/>
            <a:ext cx="372850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Data Entry sig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n: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Negative amount (Outflows)</a:t>
            </a:r>
          </a:p>
          <a:p>
            <a:endParaRPr lang="en-IN" sz="16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>
              <a:defRPr/>
            </a:pP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Credit Facility type :    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Facility type used for repayment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Internally saved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CF_Code = Utilised</a:t>
            </a:r>
            <a:endParaRPr lang="en-IN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C887BAC6-BB6A-CDF8-C508-88A48C1D7430}"/>
              </a:ext>
            </a:extLst>
          </p:cNvPr>
          <p:cNvSpPr/>
          <p:nvPr/>
        </p:nvSpPr>
        <p:spPr>
          <a:xfrm>
            <a:off x="541955" y="3419946"/>
            <a:ext cx="6534096" cy="2536865"/>
          </a:xfrm>
          <a:prstGeom prst="roundRect">
            <a:avLst/>
          </a:prstGeom>
          <a:solidFill>
            <a:srgbClr val="F3B4A3">
              <a:alpha val="89804"/>
            </a:srgbClr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lvl="0" indent="0" algn="l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4000" kern="1200" dirty="0">
              <a:solidFill>
                <a:srgbClr val="00B05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DF27AE1-7C08-C93D-AC70-2BB9E7896281}"/>
              </a:ext>
            </a:extLst>
          </p:cNvPr>
          <p:cNvSpPr txBox="1"/>
          <p:nvPr/>
        </p:nvSpPr>
        <p:spPr>
          <a:xfrm>
            <a:off x="715620" y="3625654"/>
            <a:ext cx="6149625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Purpos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e: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Deduct the amount from where the Credit Facility is being repaid.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Proces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s: 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Create a new record to indicate the Credit Facility type from which funds were used for this repayment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E854FC-A015-BAB2-A2E0-873870D63591}"/>
              </a:ext>
            </a:extLst>
          </p:cNvPr>
          <p:cNvSpPr txBox="1"/>
          <p:nvPr/>
        </p:nvSpPr>
        <p:spPr>
          <a:xfrm>
            <a:off x="627086" y="649362"/>
            <a:ext cx="6448965" cy="2536865"/>
          </a:xfrm>
          <a:prstGeom prst="roundRect">
            <a:avLst/>
          </a:prstGeom>
          <a:solidFill>
            <a:srgbClr val="F3B4A3"/>
          </a:solidFill>
        </p:spPr>
        <p:txBody>
          <a:bodyPr wrap="square">
            <a:spAutoFit/>
          </a:bodyPr>
          <a:lstStyle/>
          <a:p>
            <a:pPr lvl="0" defTabSz="711200">
              <a:spcBef>
                <a:spcPct val="0"/>
              </a:spcBef>
              <a:spcAft>
                <a:spcPct val="35000"/>
              </a:spcAft>
            </a:pPr>
            <a:endParaRPr lang="en-IN" sz="2000" b="1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III</a:t>
            </a:r>
            <a:r>
              <a:rPr lang="en-IN" sz="2000" b="1" spc="200" dirty="0">
                <a:latin typeface="Poppins" panose="00000500000000000000" pitchFamily="2" charset="0"/>
                <a:cs typeface="Poppins" panose="00000500000000000000" pitchFamily="2" charset="0"/>
              </a:rPr>
              <a:t>. b.</a:t>
            </a: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  Debit the 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source of funding 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solidFill>
                  <a:srgbClr val="7030A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(to repay the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solidFill>
                  <a:srgbClr val="7030A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Credit Facility)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endParaRPr lang="en-IN" sz="800" b="1" dirty="0">
              <a:solidFill>
                <a:srgbClr val="7030A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B94A59D-B067-9B55-2BD2-3F72AA8FBAEE}"/>
              </a:ext>
            </a:extLst>
          </p:cNvPr>
          <p:cNvSpPr/>
          <p:nvPr/>
        </p:nvSpPr>
        <p:spPr>
          <a:xfrm>
            <a:off x="3261600" y="749147"/>
            <a:ext cx="3663384" cy="2269764"/>
          </a:xfrm>
          <a:prstGeom prst="roundRect">
            <a:avLst/>
          </a:prstGeom>
          <a:solidFill>
            <a:srgbClr val="FADED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A473151-9A0C-FD42-9CE1-BB12D08E2E9C}"/>
              </a:ext>
            </a:extLst>
          </p:cNvPr>
          <p:cNvSpPr txBox="1"/>
          <p:nvPr/>
        </p:nvSpPr>
        <p:spPr>
          <a:xfrm>
            <a:off x="7315046" y="452038"/>
            <a:ext cx="4009238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FF0000"/>
                    </a:gs>
                    <a:gs pos="64000">
                      <a:srgbClr val="00B050"/>
                    </a:gs>
                    <a:gs pos="89000">
                      <a:srgbClr val="0000FF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Repayment – Debit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4BA794-6047-7A09-5353-A0028855E9AD}"/>
              </a:ext>
            </a:extLst>
          </p:cNvPr>
          <p:cNvSpPr txBox="1"/>
          <p:nvPr/>
        </p:nvSpPr>
        <p:spPr>
          <a:xfrm>
            <a:off x="7191377" y="1006036"/>
            <a:ext cx="4749607" cy="55399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FF0000"/>
                    </a:gs>
                    <a:gs pos="64000">
                      <a:srgbClr val="00B050"/>
                    </a:gs>
                    <a:gs pos="89000">
                      <a:srgbClr val="0000FF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If  from Another Facility</a:t>
            </a:r>
            <a:endParaRPr lang="en-IN" sz="3000" dirty="0">
              <a:gradFill flip="none" rotWithShape="1">
                <a:gsLst>
                  <a:gs pos="29000">
                    <a:srgbClr val="FF0000"/>
                  </a:gs>
                  <a:gs pos="64000">
                    <a:srgbClr val="00B050"/>
                  </a:gs>
                  <a:gs pos="89000">
                    <a:srgbClr val="0000FF"/>
                  </a:gs>
                </a:gsLst>
                <a:lin ang="16200000" scaled="1"/>
                <a:tileRect/>
              </a:gradFill>
            </a:endParaRPr>
          </a:p>
        </p:txBody>
      </p:sp>
      <p:pic>
        <p:nvPicPr>
          <p:cNvPr id="14" name="Graphic 13" descr="Bank">
            <a:extLst>
              <a:ext uri="{FF2B5EF4-FFF2-40B4-BE49-F238E27FC236}">
                <a16:creationId xmlns:a16="http://schemas.microsoft.com/office/drawing/2014/main" id="{626C0212-ACC8-978B-B11E-65BF16DDB9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75178" y="1545890"/>
            <a:ext cx="1425340" cy="1425340"/>
          </a:xfrm>
          <a:prstGeom prst="rect">
            <a:avLst/>
          </a:prstGeom>
        </p:spPr>
      </p:pic>
      <p:pic>
        <p:nvPicPr>
          <p:cNvPr id="5" name="Graphic 4" descr="Bank">
            <a:extLst>
              <a:ext uri="{FF2B5EF4-FFF2-40B4-BE49-F238E27FC236}">
                <a16:creationId xmlns:a16="http://schemas.microsoft.com/office/drawing/2014/main" id="{9E92922F-668C-6C4E-EB58-FCDDF79B01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74114" y="596430"/>
            <a:ext cx="1425340" cy="1425340"/>
          </a:xfrm>
          <a:prstGeom prst="rect">
            <a:avLst/>
          </a:prstGeom>
        </p:spPr>
      </p:pic>
      <p:pic>
        <p:nvPicPr>
          <p:cNvPr id="8" name="Graphic 7" descr="Group of men">
            <a:extLst>
              <a:ext uri="{FF2B5EF4-FFF2-40B4-BE49-F238E27FC236}">
                <a16:creationId xmlns:a16="http://schemas.microsoft.com/office/drawing/2014/main" id="{0A06C2E5-990B-647B-8E91-D603ED2B1C7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80980" y="1476416"/>
            <a:ext cx="1425340" cy="1425340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5949B5EA-FCA1-9B32-32F4-CDD237A2E8BB}"/>
              </a:ext>
            </a:extLst>
          </p:cNvPr>
          <p:cNvGrpSpPr/>
          <p:nvPr/>
        </p:nvGrpSpPr>
        <p:grpSpPr>
          <a:xfrm>
            <a:off x="4858076" y="1134031"/>
            <a:ext cx="641568" cy="536870"/>
            <a:chOff x="3777114" y="2067913"/>
            <a:chExt cx="641568" cy="536870"/>
          </a:xfrm>
        </p:grpSpPr>
        <p:sp>
          <p:nvSpPr>
            <p:cNvPr id="11" name="Flowchart: Multidocument 10">
              <a:extLst>
                <a:ext uri="{FF2B5EF4-FFF2-40B4-BE49-F238E27FC236}">
                  <a16:creationId xmlns:a16="http://schemas.microsoft.com/office/drawing/2014/main" id="{B295E6EB-1EC0-7E60-E5AC-458E3D49BC8F}"/>
                </a:ext>
              </a:extLst>
            </p:cNvPr>
            <p:cNvSpPr/>
            <p:nvPr/>
          </p:nvSpPr>
          <p:spPr>
            <a:xfrm rot="19927113" flipH="1">
              <a:off x="3810790" y="2141819"/>
              <a:ext cx="590065" cy="367204"/>
            </a:xfrm>
            <a:prstGeom prst="flowChartMultidocument">
              <a:avLst/>
            </a:prstGeom>
            <a:solidFill>
              <a:srgbClr val="43FF4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9" name="Graphic 8" descr="Money">
              <a:extLst>
                <a:ext uri="{FF2B5EF4-FFF2-40B4-BE49-F238E27FC236}">
                  <a16:creationId xmlns:a16="http://schemas.microsoft.com/office/drawing/2014/main" id="{E06BED50-B0D0-DE2E-D80E-316226A9677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9666597">
              <a:off x="3777114" y="2067913"/>
              <a:ext cx="641568" cy="536870"/>
            </a:xfrm>
            <a:prstGeom prst="rect">
              <a:avLst/>
            </a:prstGeom>
          </p:spPr>
        </p:pic>
      </p:grpSp>
      <p:sp>
        <p:nvSpPr>
          <p:cNvPr id="15" name="Arrow: Left 14">
            <a:hlinkClick r:id="rId10" action="ppaction://hlinksldjump"/>
            <a:extLst>
              <a:ext uri="{FF2B5EF4-FFF2-40B4-BE49-F238E27FC236}">
                <a16:creationId xmlns:a16="http://schemas.microsoft.com/office/drawing/2014/main" id="{896A65E9-F06F-845F-3941-B571E2030ACE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row: Left 15">
            <a:hlinkClick r:id="rId11" action="ppaction://hlinksldjump"/>
            <a:extLst>
              <a:ext uri="{FF2B5EF4-FFF2-40B4-BE49-F238E27FC236}">
                <a16:creationId xmlns:a16="http://schemas.microsoft.com/office/drawing/2014/main" id="{58CFA859-3044-3FC9-D32A-66604AE4D1F4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5729F-AAE1-7539-F4F0-3F08D2CE00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6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4708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62 0.01111 C -0.07214 0.05301 -0.12565 0.09514 -0.10742 0.11435 C -0.08919 0.13356 0.00078 0.13009 0.09089 0.12662 " pathEditMode="relative" ptsTypes="AAA">
                                      <p:cBhvr>
                                        <p:cTn id="6" dur="3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 tmFilter="0, 0; .2, .5; .8, .5; 1, 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1000" autoRev="1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FEB237-82B7-8A38-419B-3906F27EB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30CC7D2-92B4-DDE3-BE44-558D27B68E2B}"/>
              </a:ext>
            </a:extLst>
          </p:cNvPr>
          <p:cNvSpPr/>
          <p:nvPr/>
        </p:nvSpPr>
        <p:spPr>
          <a:xfrm>
            <a:off x="7289963" y="1900522"/>
            <a:ext cx="4368078" cy="2528604"/>
          </a:xfrm>
          <a:prstGeom prst="roundRect">
            <a:avLst/>
          </a:prstGeom>
          <a:solidFill>
            <a:srgbClr val="A096EA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16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507B02-F75E-3D9B-8A92-15339F3708F3}"/>
              </a:ext>
            </a:extLst>
          </p:cNvPr>
          <p:cNvSpPr txBox="1"/>
          <p:nvPr/>
        </p:nvSpPr>
        <p:spPr>
          <a:xfrm>
            <a:off x="7653412" y="2119029"/>
            <a:ext cx="34234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Data Entry sig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n:</a:t>
            </a: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Negative amount (Outflows)</a:t>
            </a:r>
            <a:b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b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Credit Facility type :    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Should be left Blank.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Internally saved</a:t>
            </a:r>
          </a:p>
          <a:p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CF_Code = Blank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9490FC92-4194-B579-53F7-F22C937687EB}"/>
              </a:ext>
            </a:extLst>
          </p:cNvPr>
          <p:cNvSpPr/>
          <p:nvPr/>
        </p:nvSpPr>
        <p:spPr>
          <a:xfrm>
            <a:off x="652781" y="3330796"/>
            <a:ext cx="6406842" cy="3025554"/>
          </a:xfrm>
          <a:prstGeom prst="roundRect">
            <a:avLst/>
          </a:prstGeom>
          <a:solidFill>
            <a:srgbClr val="A096EA">
              <a:alpha val="89804"/>
            </a:srgbClr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lvl="0" indent="0" algn="l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4000" kern="1200" dirty="0">
              <a:solidFill>
                <a:srgbClr val="00B05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E1AA077-A7A5-D93A-7961-D3B70CA212E4}"/>
              </a:ext>
            </a:extLst>
          </p:cNvPr>
          <p:cNvSpPr txBox="1"/>
          <p:nvPr/>
        </p:nvSpPr>
        <p:spPr>
          <a:xfrm>
            <a:off x="849752" y="3657135"/>
            <a:ext cx="6243240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Purpos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e: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• Debit the amount from where the Credit Facility was paid.</a:t>
            </a:r>
          </a:p>
          <a:p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Proces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s: 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Categories may be any (excluding Credit Facility).</a:t>
            </a:r>
          </a:p>
          <a:p>
            <a:pPr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Create a new record by: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Selecting a Category not related to Credit Facility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Input other data as required.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C08BEA-0646-468B-76E9-485D7BF62A28}"/>
              </a:ext>
            </a:extLst>
          </p:cNvPr>
          <p:cNvSpPr txBox="1"/>
          <p:nvPr/>
        </p:nvSpPr>
        <p:spPr>
          <a:xfrm>
            <a:off x="607833" y="474542"/>
            <a:ext cx="6451790" cy="2602415"/>
          </a:xfrm>
          <a:prstGeom prst="roundRect">
            <a:avLst/>
          </a:prstGeom>
          <a:solidFill>
            <a:srgbClr val="A096EA"/>
          </a:solidFill>
        </p:spPr>
        <p:txBody>
          <a:bodyPr wrap="square">
            <a:spAutoFit/>
          </a:bodyPr>
          <a:lstStyle/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III. b. Debit the 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source  of funding 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solidFill>
                  <a:schemeClr val="bg1">
                    <a:lumMod val="9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(to repay the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solidFill>
                  <a:schemeClr val="bg1">
                    <a:lumMod val="9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Credit Facility)</a:t>
            </a: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endParaRPr lang="en-IN" sz="1050" b="1" dirty="0">
              <a:solidFill>
                <a:schemeClr val="bg1">
                  <a:lumMod val="6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endParaRPr lang="en-IN" sz="1050" b="1" dirty="0">
              <a:solidFill>
                <a:schemeClr val="bg1">
                  <a:lumMod val="6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defTabSz="711200">
              <a:spcBef>
                <a:spcPct val="0"/>
              </a:spcBef>
              <a:spcAft>
                <a:spcPct val="35000"/>
              </a:spcAft>
            </a:pPr>
            <a:endParaRPr lang="en-IN" sz="1050" b="1" dirty="0">
              <a:solidFill>
                <a:schemeClr val="bg1">
                  <a:lumMod val="6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AFC76D4-8023-212F-1E60-98A6112A6B80}"/>
              </a:ext>
            </a:extLst>
          </p:cNvPr>
          <p:cNvSpPr/>
          <p:nvPr/>
        </p:nvSpPr>
        <p:spPr>
          <a:xfrm>
            <a:off x="3232739" y="591126"/>
            <a:ext cx="3730835" cy="2380103"/>
          </a:xfrm>
          <a:prstGeom prst="roundRect">
            <a:avLst/>
          </a:prstGeom>
          <a:solidFill>
            <a:srgbClr val="DFDCF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7A5214-D221-8BA1-83C7-963CCA3EC916}"/>
              </a:ext>
            </a:extLst>
          </p:cNvPr>
          <p:cNvSpPr txBox="1"/>
          <p:nvPr/>
        </p:nvSpPr>
        <p:spPr>
          <a:xfrm>
            <a:off x="7354891" y="474542"/>
            <a:ext cx="4173423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0000FF"/>
                    </a:gs>
                    <a:gs pos="64000">
                      <a:srgbClr val="FF0000"/>
                    </a:gs>
                    <a:gs pos="89000">
                      <a:srgbClr val="FFC000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Repayment</a:t>
            </a:r>
            <a:r>
              <a:rPr lang="en-IN" sz="3000" b="1" dirty="0">
                <a:gradFill flip="none" rotWithShape="1">
                  <a:gsLst>
                    <a:gs pos="29000">
                      <a:srgbClr val="00B050"/>
                    </a:gs>
                    <a:gs pos="64000">
                      <a:srgbClr val="FF0000"/>
                    </a:gs>
                    <a:gs pos="89000">
                      <a:srgbClr val="FFC000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 – </a:t>
            </a:r>
            <a:r>
              <a:rPr lang="en-IN" sz="3000" b="1" dirty="0">
                <a:gradFill flip="none" rotWithShape="1">
                  <a:gsLst>
                    <a:gs pos="29000">
                      <a:srgbClr val="0000FF"/>
                    </a:gs>
                    <a:gs pos="64000">
                      <a:srgbClr val="FF0000"/>
                    </a:gs>
                    <a:gs pos="89000">
                      <a:srgbClr val="FFC000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Debit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B91B73-428A-4EEC-B0B4-2DB97E763852}"/>
              </a:ext>
            </a:extLst>
          </p:cNvPr>
          <p:cNvSpPr txBox="1"/>
          <p:nvPr/>
        </p:nvSpPr>
        <p:spPr>
          <a:xfrm>
            <a:off x="7257564" y="956288"/>
            <a:ext cx="4368078" cy="553998"/>
          </a:xfrm>
          <a:prstGeom prst="rect">
            <a:avLst/>
          </a:prstGeom>
          <a:solidFill>
            <a:srgbClr val="8BFF8B"/>
          </a:solidFill>
        </p:spPr>
        <p:txBody>
          <a:bodyPr wrap="square">
            <a:spAutoFit/>
          </a:bodyPr>
          <a:lstStyle/>
          <a:p>
            <a:pPr algn="ctr"/>
            <a:r>
              <a:rPr lang="en-IN" sz="3000" b="1" dirty="0">
                <a:gradFill flip="none" rotWithShape="1">
                  <a:gsLst>
                    <a:gs pos="29000">
                      <a:srgbClr val="0000FF"/>
                    </a:gs>
                    <a:gs pos="64000">
                      <a:srgbClr val="FF0000"/>
                    </a:gs>
                    <a:gs pos="89000">
                      <a:srgbClr val="FFC000"/>
                    </a:gs>
                  </a:gsLst>
                  <a:lin ang="16200000" scaled="1"/>
                  <a:tileRect/>
                </a:gradFill>
                <a:latin typeface="Poppins" panose="00000500000000000000" pitchFamily="2" charset="0"/>
                <a:cs typeface="Poppins" panose="00000500000000000000" pitchFamily="2" charset="0"/>
              </a:rPr>
              <a:t>If  from other Sources</a:t>
            </a:r>
          </a:p>
        </p:txBody>
      </p:sp>
      <p:sp>
        <p:nvSpPr>
          <p:cNvPr id="17" name="Arrow: Left 16">
            <a:hlinkClick r:id="rId2" action="ppaction://hlinksldjump"/>
            <a:extLst>
              <a:ext uri="{FF2B5EF4-FFF2-40B4-BE49-F238E27FC236}">
                <a16:creationId xmlns:a16="http://schemas.microsoft.com/office/drawing/2014/main" id="{620B453B-2FE1-5166-0DDD-0AD9D68599C5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row: Left 17">
            <a:hlinkClick r:id="rId3" action="ppaction://hlinksldjump"/>
            <a:extLst>
              <a:ext uri="{FF2B5EF4-FFF2-40B4-BE49-F238E27FC236}">
                <a16:creationId xmlns:a16="http://schemas.microsoft.com/office/drawing/2014/main" id="{4360A56E-156D-B8F9-9B8F-0CD939266CC8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Graphic 18" descr="Bank">
            <a:extLst>
              <a:ext uri="{FF2B5EF4-FFF2-40B4-BE49-F238E27FC236}">
                <a16:creationId xmlns:a16="http://schemas.microsoft.com/office/drawing/2014/main" id="{A1134C9A-8E61-F45A-8392-47BAC37681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38234" y="1545890"/>
            <a:ext cx="1425340" cy="1425340"/>
          </a:xfrm>
          <a:prstGeom prst="rect">
            <a:avLst/>
          </a:prstGeom>
        </p:spPr>
      </p:pic>
      <p:pic>
        <p:nvPicPr>
          <p:cNvPr id="4" name="Graphic 3" descr="Group of men">
            <a:extLst>
              <a:ext uri="{FF2B5EF4-FFF2-40B4-BE49-F238E27FC236}">
                <a16:creationId xmlns:a16="http://schemas.microsoft.com/office/drawing/2014/main" id="{923B9888-5C6B-8E97-D6CB-10288DA089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63746" y="646591"/>
            <a:ext cx="1425340" cy="1425340"/>
          </a:xfrm>
          <a:prstGeom prst="rect">
            <a:avLst/>
          </a:prstGeom>
        </p:spPr>
      </p:pic>
      <p:pic>
        <p:nvPicPr>
          <p:cNvPr id="20" name="Graphic 19" descr="Group of men">
            <a:extLst>
              <a:ext uri="{FF2B5EF4-FFF2-40B4-BE49-F238E27FC236}">
                <a16:creationId xmlns:a16="http://schemas.microsoft.com/office/drawing/2014/main" id="{48BE5670-94F4-DB83-6AD9-D3137DF5EF4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80980" y="1476416"/>
            <a:ext cx="1425340" cy="1425340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E61ED88E-1C14-6897-56DD-81D4C938524F}"/>
              </a:ext>
            </a:extLst>
          </p:cNvPr>
          <p:cNvGrpSpPr/>
          <p:nvPr/>
        </p:nvGrpSpPr>
        <p:grpSpPr>
          <a:xfrm>
            <a:off x="4858076" y="1134031"/>
            <a:ext cx="641568" cy="536870"/>
            <a:chOff x="3777114" y="2067913"/>
            <a:chExt cx="641568" cy="536870"/>
          </a:xfrm>
        </p:grpSpPr>
        <p:sp>
          <p:nvSpPr>
            <p:cNvPr id="25" name="Flowchart: Multidocument 24">
              <a:extLst>
                <a:ext uri="{FF2B5EF4-FFF2-40B4-BE49-F238E27FC236}">
                  <a16:creationId xmlns:a16="http://schemas.microsoft.com/office/drawing/2014/main" id="{83F61635-481B-54C1-08CC-53FFB915B350}"/>
                </a:ext>
              </a:extLst>
            </p:cNvPr>
            <p:cNvSpPr/>
            <p:nvPr/>
          </p:nvSpPr>
          <p:spPr>
            <a:xfrm rot="19927113" flipH="1">
              <a:off x="3810790" y="2141819"/>
              <a:ext cx="590065" cy="367204"/>
            </a:xfrm>
            <a:prstGeom prst="flowChartMultidocument">
              <a:avLst/>
            </a:prstGeom>
            <a:solidFill>
              <a:srgbClr val="43FF4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  <p:pic>
          <p:nvPicPr>
            <p:cNvPr id="26" name="Graphic 25" descr="Money">
              <a:extLst>
                <a:ext uri="{FF2B5EF4-FFF2-40B4-BE49-F238E27FC236}">
                  <a16:creationId xmlns:a16="http://schemas.microsoft.com/office/drawing/2014/main" id="{D2DA87CB-59B2-8282-42E9-F03B4D06D8F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rot="9666597">
              <a:off x="3777114" y="2067913"/>
              <a:ext cx="641568" cy="536870"/>
            </a:xfrm>
            <a:prstGeom prst="rect">
              <a:avLst/>
            </a:prstGeom>
          </p:spPr>
        </p:pic>
      </p:grp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EF7A36-19E0-C78C-3DE9-0DF228DFF9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7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1719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62 0.01111 C -0.07214 0.05301 -0.12565 0.09514 -0.10742 0.11435 C -0.08919 0.13356 0.00078 0.13009 0.09089 0.12662 " pathEditMode="relative" ptsTypes="AAA">
                                      <p:cBhvr>
                                        <p:cTn id="6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 tmFilter="0, 0; .2, .5; .8, .5; 1, 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1000" autoRev="1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04582-8066-B5E8-87B6-7FFC466EC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5B07D9CC-4238-99A3-6495-74DC416E3666}"/>
              </a:ext>
            </a:extLst>
          </p:cNvPr>
          <p:cNvSpPr/>
          <p:nvPr/>
        </p:nvSpPr>
        <p:spPr>
          <a:xfrm>
            <a:off x="350983" y="2878183"/>
            <a:ext cx="10774217" cy="3254401"/>
          </a:xfrm>
          <a:prstGeom prst="roundRect">
            <a:avLst/>
          </a:prstGeom>
          <a:solidFill>
            <a:srgbClr val="ECCBFC"/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marL="0" lvl="0" indent="0" algn="l" defTabSz="1778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4000" kern="1200" dirty="0">
              <a:solidFill>
                <a:srgbClr val="00B050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E93700D1-735C-2B79-95C4-2CD2180D63C3}"/>
              </a:ext>
            </a:extLst>
          </p:cNvPr>
          <p:cNvSpPr/>
          <p:nvPr/>
        </p:nvSpPr>
        <p:spPr>
          <a:xfrm>
            <a:off x="7548419" y="411069"/>
            <a:ext cx="3687358" cy="2234458"/>
          </a:xfrm>
          <a:prstGeom prst="roundRect">
            <a:avLst/>
          </a:prstGeom>
          <a:solidFill>
            <a:srgbClr val="ECCBFC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30127" tIns="330127" rIns="330127" bIns="330127" numCol="1" spcCol="1270" anchor="ctr" anchorCtr="0">
            <a:noAutofit/>
          </a:bodyPr>
          <a:lstStyle/>
          <a:p>
            <a:pPr marL="0" lvl="0" indent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IN" sz="1600" kern="12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DF723B5-B365-31EB-2963-36E0220C08AB}"/>
              </a:ext>
            </a:extLst>
          </p:cNvPr>
          <p:cNvSpPr txBox="1"/>
          <p:nvPr/>
        </p:nvSpPr>
        <p:spPr>
          <a:xfrm>
            <a:off x="7634483" y="324785"/>
            <a:ext cx="3248025" cy="22344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IN" b="1" u="sng" dirty="0">
                <a:solidFill>
                  <a:srgbClr val="C00000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Calculated Field</a:t>
            </a:r>
          </a:p>
          <a:p>
            <a:pPr algn="ctr">
              <a:lnSpc>
                <a:spcPct val="200000"/>
              </a:lnSpc>
            </a:pPr>
            <a:r>
              <a:rPr lang="en-IN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Utilisations</a:t>
            </a: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 </a:t>
            </a:r>
          </a:p>
          <a:p>
            <a:pPr algn="ctr">
              <a:lnSpc>
                <a:spcPct val="200000"/>
              </a:lnSpc>
            </a:pP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– Minus - </a:t>
            </a:r>
          </a:p>
          <a:p>
            <a:pPr algn="ctr">
              <a:lnSpc>
                <a:spcPct val="200000"/>
              </a:lnSpc>
            </a:pPr>
            <a:r>
              <a:rPr lang="en-IN" b="1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Repayment</a:t>
            </a:r>
            <a:r>
              <a:rPr lang="en-IN" b="1" spc="200" dirty="0">
                <a:solidFill>
                  <a:schemeClr val="accent5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s</a:t>
            </a:r>
            <a:endParaRPr lang="en-IN" spc="200" dirty="0">
              <a:solidFill>
                <a:schemeClr val="accent5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46AFE15-3358-AE4A-16C6-7D8CF9BB1ED8}"/>
              </a:ext>
            </a:extLst>
          </p:cNvPr>
          <p:cNvSpPr txBox="1"/>
          <p:nvPr/>
        </p:nvSpPr>
        <p:spPr>
          <a:xfrm>
            <a:off x="605666" y="3003203"/>
            <a:ext cx="10153774" cy="2950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Purpos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e: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Calculate Balances payable to Banks, considering :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• Credit Facility amount borrowed	     • Any accrued interest	    • Applicable fees or charges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• Less Repayments made till date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endParaRPr lang="en-IN" sz="16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IN" sz="1600" b="1" dirty="0">
                <a:latin typeface="Poppins" panose="00000500000000000000" pitchFamily="2" charset="0"/>
                <a:cs typeface="Poppins" panose="00000500000000000000" pitchFamily="2" charset="0"/>
              </a:rPr>
              <a:t>Proces</a:t>
            </a:r>
            <a:r>
              <a:rPr lang="en-IN" sz="1600" b="1" spc="200" dirty="0">
                <a:latin typeface="Poppins" panose="00000500000000000000" pitchFamily="2" charset="0"/>
                <a:cs typeface="Poppins" panose="00000500000000000000" pitchFamily="2" charset="0"/>
              </a:rPr>
              <a:t>s: </a:t>
            </a:r>
            <a:endParaRPr lang="en-IN" sz="1600" spc="2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IN" sz="1600" dirty="0">
                <a:latin typeface="Poppins" panose="00000500000000000000" pitchFamily="2" charset="0"/>
                <a:cs typeface="Poppins" panose="00000500000000000000" pitchFamily="2" charset="0"/>
              </a:rPr>
              <a:t>Calculate Balance Payable   =  Utilisations till date (minus) Repayments till date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D575DC3-6282-AD56-F28F-3AD5A0BCAF99}"/>
              </a:ext>
            </a:extLst>
          </p:cNvPr>
          <p:cNvSpPr txBox="1"/>
          <p:nvPr/>
        </p:nvSpPr>
        <p:spPr>
          <a:xfrm>
            <a:off x="650205" y="411070"/>
            <a:ext cx="5445795" cy="1938687"/>
          </a:xfrm>
          <a:prstGeom prst="roundRect">
            <a:avLst/>
          </a:prstGeom>
          <a:solidFill>
            <a:srgbClr val="ECCBFC"/>
          </a:solidFill>
        </p:spPr>
        <p:txBody>
          <a:bodyPr wrap="square">
            <a:spAutoFit/>
          </a:bodyPr>
          <a:lstStyle/>
          <a:p>
            <a:pPr lvl="0" defTabSz="7112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 IV. Balance Payable </a:t>
            </a:r>
          </a:p>
          <a:p>
            <a:pPr lvl="0" indent="360363" defTabSz="7112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IN" sz="2000" b="1" dirty="0">
                <a:latin typeface="Poppins" panose="00000500000000000000" pitchFamily="2" charset="0"/>
                <a:cs typeface="Poppins" panose="00000500000000000000" pitchFamily="2" charset="0"/>
              </a:rPr>
              <a:t>on each Credit Facility</a:t>
            </a:r>
          </a:p>
          <a:p>
            <a:pPr lvl="0" indent="360363" defTabSz="711200">
              <a:lnSpc>
                <a:spcPct val="200000"/>
              </a:lnSpc>
              <a:spcBef>
                <a:spcPct val="0"/>
              </a:spcBef>
              <a:spcAft>
                <a:spcPct val="35000"/>
              </a:spcAft>
            </a:pPr>
            <a:endParaRPr lang="en-IN" sz="800" b="1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6229AF91-ADFD-BF6F-4A2D-AF253242766F}"/>
              </a:ext>
            </a:extLst>
          </p:cNvPr>
          <p:cNvSpPr/>
          <p:nvPr/>
        </p:nvSpPr>
        <p:spPr>
          <a:xfrm>
            <a:off x="4576786" y="925923"/>
            <a:ext cx="434761" cy="12137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CCBBEEA1-4C3E-9E6C-045F-6C8ED54406FF}"/>
              </a:ext>
            </a:extLst>
          </p:cNvPr>
          <p:cNvSpPr/>
          <p:nvPr/>
        </p:nvSpPr>
        <p:spPr>
          <a:xfrm>
            <a:off x="4600700" y="725415"/>
            <a:ext cx="434761" cy="121377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IN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4F00FC3-D86B-4CF7-EA75-28A623D3ABC7}"/>
              </a:ext>
            </a:extLst>
          </p:cNvPr>
          <p:cNvGrpSpPr/>
          <p:nvPr/>
        </p:nvGrpSpPr>
        <p:grpSpPr>
          <a:xfrm>
            <a:off x="4100945" y="420028"/>
            <a:ext cx="1908991" cy="1929729"/>
            <a:chOff x="4127421" y="369848"/>
            <a:chExt cx="1314886" cy="1252893"/>
          </a:xfrm>
        </p:grpSpPr>
        <p:pic>
          <p:nvPicPr>
            <p:cNvPr id="15" name="Graphic 14" descr="Document">
              <a:extLst>
                <a:ext uri="{FF2B5EF4-FFF2-40B4-BE49-F238E27FC236}">
                  <a16:creationId xmlns:a16="http://schemas.microsoft.com/office/drawing/2014/main" id="{C27DE41D-FAD5-1FEA-ED9B-136EB09C9F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127421" y="369848"/>
              <a:ext cx="1314886" cy="1252893"/>
            </a:xfrm>
            <a:prstGeom prst="rect">
              <a:avLst/>
            </a:prstGeom>
          </p:spPr>
        </p:pic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1D9AA741-E589-7197-41BB-19E4BBAB2931}"/>
                </a:ext>
              </a:extLst>
            </p:cNvPr>
            <p:cNvSpPr/>
            <p:nvPr/>
          </p:nvSpPr>
          <p:spPr>
            <a:xfrm>
              <a:off x="4754631" y="1280668"/>
              <a:ext cx="299457" cy="78805"/>
            </a:xfrm>
            <a:prstGeom prst="round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IN"/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3ED517CA-4FA0-4DAF-3D35-CEA77A303524}"/>
                </a:ext>
              </a:extLst>
            </p:cNvPr>
            <p:cNvSpPr/>
            <p:nvPr/>
          </p:nvSpPr>
          <p:spPr>
            <a:xfrm>
              <a:off x="4754947" y="1061234"/>
              <a:ext cx="299457" cy="78805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IN"/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020289AF-9346-BED7-A8C2-64B1C7F67F2B}"/>
                </a:ext>
              </a:extLst>
            </p:cNvPr>
            <p:cNvSpPr/>
            <p:nvPr/>
          </p:nvSpPr>
          <p:spPr>
            <a:xfrm>
              <a:off x="4762123" y="954576"/>
              <a:ext cx="299457" cy="78805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IN" dirty="0"/>
            </a:p>
          </p:txBody>
        </p:sp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F16752B9-423D-1767-921C-733803C2D15C}"/>
                </a:ext>
              </a:extLst>
            </p:cNvPr>
            <p:cNvSpPr/>
            <p:nvPr/>
          </p:nvSpPr>
          <p:spPr>
            <a:xfrm>
              <a:off x="4754939" y="1170767"/>
              <a:ext cx="299457" cy="78805"/>
            </a:xfrm>
            <a:prstGeom prst="round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IN"/>
            </a:p>
          </p:txBody>
        </p:sp>
      </p:grpSp>
      <p:pic>
        <p:nvPicPr>
          <p:cNvPr id="19" name="Graphic 18" descr="Right pointing backhand index">
            <a:extLst>
              <a:ext uri="{FF2B5EF4-FFF2-40B4-BE49-F238E27FC236}">
                <a16:creationId xmlns:a16="http://schemas.microsoft.com/office/drawing/2014/main" id="{557E6C3A-5EC6-29F0-2B17-BF1BB59ACF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7425605">
            <a:off x="4250298" y="1076891"/>
            <a:ext cx="921924" cy="880240"/>
          </a:xfrm>
          <a:prstGeom prst="rect">
            <a:avLst/>
          </a:prstGeom>
        </p:spPr>
      </p:pic>
      <p:sp>
        <p:nvSpPr>
          <p:cNvPr id="4" name="Arrow: Left 3">
            <a:hlinkClick r:id="rId6" action="ppaction://hlinksldjump"/>
            <a:extLst>
              <a:ext uri="{FF2B5EF4-FFF2-40B4-BE49-F238E27FC236}">
                <a16:creationId xmlns:a16="http://schemas.microsoft.com/office/drawing/2014/main" id="{70AFBEAE-A097-C17E-3E4C-DD0588BB997A}"/>
              </a:ext>
            </a:extLst>
          </p:cNvPr>
          <p:cNvSpPr/>
          <p:nvPr/>
        </p:nvSpPr>
        <p:spPr>
          <a:xfrm flipH="1">
            <a:off x="1184498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rrow: Left 4">
            <a:hlinkClick r:id="rId7" action="ppaction://hlinksldjump"/>
            <a:extLst>
              <a:ext uri="{FF2B5EF4-FFF2-40B4-BE49-F238E27FC236}">
                <a16:creationId xmlns:a16="http://schemas.microsoft.com/office/drawing/2014/main" id="{CCB9066B-2354-9AAD-9B14-CE23241622C7}"/>
              </a:ext>
            </a:extLst>
          </p:cNvPr>
          <p:cNvSpPr/>
          <p:nvPr/>
        </p:nvSpPr>
        <p:spPr>
          <a:xfrm>
            <a:off x="-20847" y="637839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BB7E9BF-E37E-E997-EE97-AFAFFEC266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8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001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indefinite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38 -0.12847 L 0.04713 0.121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9" y="1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3" dur="2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480"/>
                            </p:stCondLst>
                            <p:childTnLst>
                              <p:par>
                                <p:cTn id="17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2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DFC06E5-7421-E426-C221-E4146F715780}"/>
              </a:ext>
            </a:extLst>
          </p:cNvPr>
          <p:cNvSpPr txBox="1"/>
          <p:nvPr/>
        </p:nvSpPr>
        <p:spPr>
          <a:xfrm>
            <a:off x="8694491" y="349926"/>
            <a:ext cx="2560155" cy="2234458"/>
          </a:xfrm>
          <a:prstGeom prst="rect">
            <a:avLst/>
          </a:prstGeom>
          <a:solidFill>
            <a:srgbClr val="D6AD84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Calculated Field</a:t>
            </a:r>
            <a:endParaRPr kumimoji="0" lang="en-IN" b="1" i="0" u="sng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Approved Facilities</a:t>
            </a:r>
            <a:r>
              <a:rPr kumimoji="0" lang="en-IN" b="1" i="0" u="none" strike="noStrike" kern="1200" cap="none" spc="1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</a:t>
            </a:r>
          </a:p>
          <a:p>
            <a:pPr marR="0" lvl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IN" b="1" i="0" u="none" strike="noStrike" kern="1200" cap="none" spc="20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- </a:t>
            </a:r>
            <a:r>
              <a:rPr kumimoji="0" lang="en-IN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Minus</a:t>
            </a:r>
            <a:r>
              <a:rPr kumimoji="0" lang="en-IN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</a:t>
            </a:r>
            <a:r>
              <a:rPr kumimoji="0" lang="en-IN" b="1" i="0" u="none" strike="noStrike" kern="1200" cap="none" spc="100" normalizeH="0" baseline="0" noProof="0" dirty="0">
                <a:ln>
                  <a:noFill/>
                </a:ln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-</a:t>
            </a:r>
            <a:r>
              <a:rPr kumimoji="0" lang="en-IN" b="1" i="0" u="none" strike="noStrike" kern="1200" cap="none" spc="10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Balance payabl</a:t>
            </a:r>
            <a:r>
              <a:rPr kumimoji="0" lang="en-IN" b="1" i="0" u="none" strike="noStrike" kern="1200" cap="none" spc="2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e</a:t>
            </a:r>
            <a:endParaRPr kumimoji="0" lang="en-IN" b="0" i="0" u="none" strike="noStrike" kern="1200" cap="none" spc="20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83010B0-ECD1-40C9-2C96-6D00F5A5D477}"/>
              </a:ext>
            </a:extLst>
          </p:cNvPr>
          <p:cNvSpPr txBox="1"/>
          <p:nvPr/>
        </p:nvSpPr>
        <p:spPr>
          <a:xfrm>
            <a:off x="707189" y="491100"/>
            <a:ext cx="5216440" cy="2097028"/>
          </a:xfrm>
          <a:prstGeom prst="roundRect">
            <a:avLst/>
          </a:prstGeom>
          <a:solidFill>
            <a:srgbClr val="D6AD84"/>
          </a:solidFill>
        </p:spPr>
        <p:txBody>
          <a:bodyPr wrap="square">
            <a:spAutoFit/>
          </a:bodyPr>
          <a:lstStyle/>
          <a:p>
            <a:pPr lvl="0" defTabSz="7112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IN" sz="2000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V. Balance Facilities </a:t>
            </a:r>
          </a:p>
          <a:p>
            <a:pPr lvl="0" indent="360363" defTabSz="711200">
              <a:lnSpc>
                <a:spcPct val="150000"/>
              </a:lnSpc>
              <a:spcBef>
                <a:spcPct val="0"/>
              </a:spcBef>
              <a:spcAft>
                <a:spcPct val="35000"/>
              </a:spcAft>
              <a:defRPr/>
            </a:pPr>
            <a:r>
              <a:rPr lang="en-IN" sz="2000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Available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IN" sz="2000" b="1" dirty="0">
              <a:solidFill>
                <a:prstClr val="black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defRPr/>
            </a:pPr>
            <a:endParaRPr lang="en-IN" sz="2000" b="1" dirty="0">
              <a:solidFill>
                <a:prstClr val="black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0ED002B0-3282-D1F3-6C2F-6592C5FB6135}"/>
              </a:ext>
            </a:extLst>
          </p:cNvPr>
          <p:cNvSpPr/>
          <p:nvPr/>
        </p:nvSpPr>
        <p:spPr>
          <a:xfrm>
            <a:off x="4297466" y="773671"/>
            <a:ext cx="1278131" cy="1596267"/>
          </a:xfrm>
          <a:custGeom>
            <a:avLst/>
            <a:gdLst>
              <a:gd name="connsiteX0" fmla="*/ 123690 w 1278131"/>
              <a:gd name="connsiteY0" fmla="*/ 119720 h 1596267"/>
              <a:gd name="connsiteX1" fmla="*/ 1154441 w 1278131"/>
              <a:gd name="connsiteY1" fmla="*/ 119720 h 1596267"/>
              <a:gd name="connsiteX2" fmla="*/ 1154441 w 1278131"/>
              <a:gd name="connsiteY2" fmla="*/ 1476548 h 1596267"/>
              <a:gd name="connsiteX3" fmla="*/ 123690 w 1278131"/>
              <a:gd name="connsiteY3" fmla="*/ 1476548 h 1596267"/>
              <a:gd name="connsiteX4" fmla="*/ 123690 w 1278131"/>
              <a:gd name="connsiteY4" fmla="*/ 119720 h 1596267"/>
              <a:gd name="connsiteX5" fmla="*/ 0 w 1278131"/>
              <a:gd name="connsiteY5" fmla="*/ 1596268 h 1596267"/>
              <a:gd name="connsiteX6" fmla="*/ 1278131 w 1278131"/>
              <a:gd name="connsiteY6" fmla="*/ 1596268 h 1596267"/>
              <a:gd name="connsiteX7" fmla="*/ 1278131 w 1278131"/>
              <a:gd name="connsiteY7" fmla="*/ 0 h 1596267"/>
              <a:gd name="connsiteX8" fmla="*/ 0 w 1278131"/>
              <a:gd name="connsiteY8" fmla="*/ 0 h 1596267"/>
              <a:gd name="connsiteX9" fmla="*/ 0 w 1278131"/>
              <a:gd name="connsiteY9" fmla="*/ 1596268 h 1596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8131" h="1596267">
                <a:moveTo>
                  <a:pt x="123690" y="119720"/>
                </a:moveTo>
                <a:lnTo>
                  <a:pt x="1154441" y="119720"/>
                </a:lnTo>
                <a:lnTo>
                  <a:pt x="1154441" y="1476548"/>
                </a:lnTo>
                <a:lnTo>
                  <a:pt x="123690" y="1476548"/>
                </a:lnTo>
                <a:lnTo>
                  <a:pt x="123690" y="119720"/>
                </a:lnTo>
                <a:close/>
                <a:moveTo>
                  <a:pt x="0" y="1596268"/>
                </a:moveTo>
                <a:lnTo>
                  <a:pt x="1278131" y="1596268"/>
                </a:lnTo>
                <a:lnTo>
                  <a:pt x="1278131" y="0"/>
                </a:lnTo>
                <a:lnTo>
                  <a:pt x="0" y="0"/>
                </a:lnTo>
                <a:lnTo>
                  <a:pt x="0" y="1596268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8E6ED17-7F0F-2193-9C12-142E17E6E767}"/>
              </a:ext>
            </a:extLst>
          </p:cNvPr>
          <p:cNvSpPr/>
          <p:nvPr/>
        </p:nvSpPr>
        <p:spPr>
          <a:xfrm>
            <a:off x="4977762" y="1072971"/>
            <a:ext cx="350455" cy="79813"/>
          </a:xfrm>
          <a:custGeom>
            <a:avLst/>
            <a:gdLst>
              <a:gd name="connsiteX0" fmla="*/ 0 w 350455"/>
              <a:gd name="connsiteY0" fmla="*/ 0 h 79813"/>
              <a:gd name="connsiteX1" fmla="*/ 350455 w 350455"/>
              <a:gd name="connsiteY1" fmla="*/ 0 h 79813"/>
              <a:gd name="connsiteX2" fmla="*/ 350455 w 350455"/>
              <a:gd name="connsiteY2" fmla="*/ 79813 h 79813"/>
              <a:gd name="connsiteX3" fmla="*/ 0 w 350455"/>
              <a:gd name="connsiteY3" fmla="*/ 79813 h 79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5" h="79813">
                <a:moveTo>
                  <a:pt x="0" y="0"/>
                </a:moveTo>
                <a:lnTo>
                  <a:pt x="350455" y="0"/>
                </a:lnTo>
                <a:lnTo>
                  <a:pt x="350455" y="79813"/>
                </a:lnTo>
                <a:lnTo>
                  <a:pt x="0" y="798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88D764F-1520-E616-9333-FD085BC59B92}"/>
              </a:ext>
            </a:extLst>
          </p:cNvPr>
          <p:cNvSpPr/>
          <p:nvPr/>
        </p:nvSpPr>
        <p:spPr>
          <a:xfrm>
            <a:off x="4977762" y="1392225"/>
            <a:ext cx="350455" cy="79813"/>
          </a:xfrm>
          <a:custGeom>
            <a:avLst/>
            <a:gdLst>
              <a:gd name="connsiteX0" fmla="*/ 0 w 350455"/>
              <a:gd name="connsiteY0" fmla="*/ 0 h 79813"/>
              <a:gd name="connsiteX1" fmla="*/ 350455 w 350455"/>
              <a:gd name="connsiteY1" fmla="*/ 0 h 79813"/>
              <a:gd name="connsiteX2" fmla="*/ 350455 w 350455"/>
              <a:gd name="connsiteY2" fmla="*/ 79813 h 79813"/>
              <a:gd name="connsiteX3" fmla="*/ 0 w 350455"/>
              <a:gd name="connsiteY3" fmla="*/ 79813 h 79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5" h="79813">
                <a:moveTo>
                  <a:pt x="0" y="0"/>
                </a:moveTo>
                <a:lnTo>
                  <a:pt x="350455" y="0"/>
                </a:lnTo>
                <a:lnTo>
                  <a:pt x="350455" y="79813"/>
                </a:lnTo>
                <a:lnTo>
                  <a:pt x="0" y="798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EB499AA-E866-A738-03C0-D268017B0D46}"/>
              </a:ext>
            </a:extLst>
          </p:cNvPr>
          <p:cNvSpPr/>
          <p:nvPr/>
        </p:nvSpPr>
        <p:spPr>
          <a:xfrm>
            <a:off x="4977762" y="2030732"/>
            <a:ext cx="350455" cy="79813"/>
          </a:xfrm>
          <a:custGeom>
            <a:avLst/>
            <a:gdLst>
              <a:gd name="connsiteX0" fmla="*/ 0 w 350455"/>
              <a:gd name="connsiteY0" fmla="*/ 0 h 79813"/>
              <a:gd name="connsiteX1" fmla="*/ 350455 w 350455"/>
              <a:gd name="connsiteY1" fmla="*/ 0 h 79813"/>
              <a:gd name="connsiteX2" fmla="*/ 350455 w 350455"/>
              <a:gd name="connsiteY2" fmla="*/ 79813 h 79813"/>
              <a:gd name="connsiteX3" fmla="*/ 0 w 350455"/>
              <a:gd name="connsiteY3" fmla="*/ 79813 h 79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5" h="79813">
                <a:moveTo>
                  <a:pt x="0" y="0"/>
                </a:moveTo>
                <a:lnTo>
                  <a:pt x="350455" y="0"/>
                </a:lnTo>
                <a:lnTo>
                  <a:pt x="350455" y="79813"/>
                </a:lnTo>
                <a:lnTo>
                  <a:pt x="0" y="798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FB2F905-F175-CE57-9004-6EF6F16E912B}"/>
              </a:ext>
            </a:extLst>
          </p:cNvPr>
          <p:cNvSpPr/>
          <p:nvPr/>
        </p:nvSpPr>
        <p:spPr>
          <a:xfrm>
            <a:off x="4977762" y="1711478"/>
            <a:ext cx="350455" cy="79813"/>
          </a:xfrm>
          <a:custGeom>
            <a:avLst/>
            <a:gdLst>
              <a:gd name="connsiteX0" fmla="*/ 0 w 350455"/>
              <a:gd name="connsiteY0" fmla="*/ 0 h 79813"/>
              <a:gd name="connsiteX1" fmla="*/ 350455 w 350455"/>
              <a:gd name="connsiteY1" fmla="*/ 0 h 79813"/>
              <a:gd name="connsiteX2" fmla="*/ 350455 w 350455"/>
              <a:gd name="connsiteY2" fmla="*/ 79813 h 79813"/>
              <a:gd name="connsiteX3" fmla="*/ 0 w 350455"/>
              <a:gd name="connsiteY3" fmla="*/ 79813 h 79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455" h="79813">
                <a:moveTo>
                  <a:pt x="0" y="0"/>
                </a:moveTo>
                <a:lnTo>
                  <a:pt x="350455" y="0"/>
                </a:lnTo>
                <a:lnTo>
                  <a:pt x="350455" y="79813"/>
                </a:lnTo>
                <a:lnTo>
                  <a:pt x="0" y="79813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65F88AA-5EDD-84DC-2552-C482E9DA0DCF}"/>
              </a:ext>
            </a:extLst>
          </p:cNvPr>
          <p:cNvSpPr/>
          <p:nvPr/>
        </p:nvSpPr>
        <p:spPr>
          <a:xfrm>
            <a:off x="4544846" y="973205"/>
            <a:ext cx="305102" cy="243430"/>
          </a:xfrm>
          <a:custGeom>
            <a:avLst/>
            <a:gdLst>
              <a:gd name="connsiteX0" fmla="*/ 305102 w 305102"/>
              <a:gd name="connsiteY0" fmla="*/ 55869 h 243430"/>
              <a:gd name="connsiteX1" fmla="*/ 247380 w 305102"/>
              <a:gd name="connsiteY1" fmla="*/ 0 h 243430"/>
              <a:gd name="connsiteX2" fmla="*/ 111321 w 305102"/>
              <a:gd name="connsiteY2" fmla="*/ 131692 h 243430"/>
              <a:gd name="connsiteX3" fmla="*/ 57722 w 305102"/>
              <a:gd name="connsiteY3" fmla="*/ 79813 h 243430"/>
              <a:gd name="connsiteX4" fmla="*/ 0 w 305102"/>
              <a:gd name="connsiteY4" fmla="*/ 135683 h 243430"/>
              <a:gd name="connsiteX5" fmla="*/ 111321 w 305102"/>
              <a:gd name="connsiteY5" fmla="*/ 243431 h 243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102" h="243430">
                <a:moveTo>
                  <a:pt x="305102" y="55869"/>
                </a:moveTo>
                <a:lnTo>
                  <a:pt x="247380" y="0"/>
                </a:lnTo>
                <a:lnTo>
                  <a:pt x="111321" y="131692"/>
                </a:lnTo>
                <a:lnTo>
                  <a:pt x="57722" y="79813"/>
                </a:lnTo>
                <a:lnTo>
                  <a:pt x="0" y="135683"/>
                </a:lnTo>
                <a:lnTo>
                  <a:pt x="111321" y="24343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F912F94-E9C3-5C67-BBE8-C62C954B5B62}"/>
              </a:ext>
            </a:extLst>
          </p:cNvPr>
          <p:cNvSpPr/>
          <p:nvPr/>
        </p:nvSpPr>
        <p:spPr>
          <a:xfrm>
            <a:off x="4544846" y="1292458"/>
            <a:ext cx="305102" cy="243430"/>
          </a:xfrm>
          <a:custGeom>
            <a:avLst/>
            <a:gdLst>
              <a:gd name="connsiteX0" fmla="*/ 305102 w 305102"/>
              <a:gd name="connsiteY0" fmla="*/ 55869 h 243430"/>
              <a:gd name="connsiteX1" fmla="*/ 247380 w 305102"/>
              <a:gd name="connsiteY1" fmla="*/ 0 h 243430"/>
              <a:gd name="connsiteX2" fmla="*/ 111321 w 305102"/>
              <a:gd name="connsiteY2" fmla="*/ 131692 h 243430"/>
              <a:gd name="connsiteX3" fmla="*/ 57722 w 305102"/>
              <a:gd name="connsiteY3" fmla="*/ 79813 h 243430"/>
              <a:gd name="connsiteX4" fmla="*/ 0 w 305102"/>
              <a:gd name="connsiteY4" fmla="*/ 135683 h 243430"/>
              <a:gd name="connsiteX5" fmla="*/ 111321 w 305102"/>
              <a:gd name="connsiteY5" fmla="*/ 243431 h 243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102" h="243430">
                <a:moveTo>
                  <a:pt x="305102" y="55869"/>
                </a:moveTo>
                <a:lnTo>
                  <a:pt x="247380" y="0"/>
                </a:lnTo>
                <a:lnTo>
                  <a:pt x="111321" y="131692"/>
                </a:lnTo>
                <a:lnTo>
                  <a:pt x="57722" y="79813"/>
                </a:lnTo>
                <a:lnTo>
                  <a:pt x="0" y="135683"/>
                </a:lnTo>
                <a:lnTo>
                  <a:pt x="111321" y="24343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7D7A7BA-953B-B333-6CDF-2434408F3B5C}"/>
              </a:ext>
            </a:extLst>
          </p:cNvPr>
          <p:cNvSpPr/>
          <p:nvPr/>
        </p:nvSpPr>
        <p:spPr>
          <a:xfrm>
            <a:off x="4544846" y="1611712"/>
            <a:ext cx="305102" cy="243430"/>
          </a:xfrm>
          <a:custGeom>
            <a:avLst/>
            <a:gdLst>
              <a:gd name="connsiteX0" fmla="*/ 305102 w 305102"/>
              <a:gd name="connsiteY0" fmla="*/ 55869 h 243430"/>
              <a:gd name="connsiteX1" fmla="*/ 247380 w 305102"/>
              <a:gd name="connsiteY1" fmla="*/ 0 h 243430"/>
              <a:gd name="connsiteX2" fmla="*/ 111321 w 305102"/>
              <a:gd name="connsiteY2" fmla="*/ 131692 h 243430"/>
              <a:gd name="connsiteX3" fmla="*/ 57722 w 305102"/>
              <a:gd name="connsiteY3" fmla="*/ 79813 h 243430"/>
              <a:gd name="connsiteX4" fmla="*/ 0 w 305102"/>
              <a:gd name="connsiteY4" fmla="*/ 135683 h 243430"/>
              <a:gd name="connsiteX5" fmla="*/ 111321 w 305102"/>
              <a:gd name="connsiteY5" fmla="*/ 243431 h 243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102" h="243430">
                <a:moveTo>
                  <a:pt x="305102" y="55869"/>
                </a:moveTo>
                <a:lnTo>
                  <a:pt x="247380" y="0"/>
                </a:lnTo>
                <a:lnTo>
                  <a:pt x="111321" y="131692"/>
                </a:lnTo>
                <a:lnTo>
                  <a:pt x="57722" y="79813"/>
                </a:lnTo>
                <a:lnTo>
                  <a:pt x="0" y="135683"/>
                </a:lnTo>
                <a:lnTo>
                  <a:pt x="111321" y="24343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B04A642C-5F1E-FE14-BFA9-F23EC18C10E9}"/>
              </a:ext>
            </a:extLst>
          </p:cNvPr>
          <p:cNvSpPr/>
          <p:nvPr/>
        </p:nvSpPr>
        <p:spPr>
          <a:xfrm>
            <a:off x="4544846" y="1926975"/>
            <a:ext cx="305102" cy="243430"/>
          </a:xfrm>
          <a:custGeom>
            <a:avLst/>
            <a:gdLst>
              <a:gd name="connsiteX0" fmla="*/ 305102 w 305102"/>
              <a:gd name="connsiteY0" fmla="*/ 55869 h 243430"/>
              <a:gd name="connsiteX1" fmla="*/ 247380 w 305102"/>
              <a:gd name="connsiteY1" fmla="*/ 0 h 243430"/>
              <a:gd name="connsiteX2" fmla="*/ 111321 w 305102"/>
              <a:gd name="connsiteY2" fmla="*/ 131692 h 243430"/>
              <a:gd name="connsiteX3" fmla="*/ 57722 w 305102"/>
              <a:gd name="connsiteY3" fmla="*/ 79813 h 243430"/>
              <a:gd name="connsiteX4" fmla="*/ 0 w 305102"/>
              <a:gd name="connsiteY4" fmla="*/ 135683 h 243430"/>
              <a:gd name="connsiteX5" fmla="*/ 111321 w 305102"/>
              <a:gd name="connsiteY5" fmla="*/ 243431 h 2434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05102" h="243430">
                <a:moveTo>
                  <a:pt x="305102" y="55869"/>
                </a:moveTo>
                <a:lnTo>
                  <a:pt x="247380" y="0"/>
                </a:lnTo>
                <a:lnTo>
                  <a:pt x="111321" y="131692"/>
                </a:lnTo>
                <a:lnTo>
                  <a:pt x="57722" y="79813"/>
                </a:lnTo>
                <a:lnTo>
                  <a:pt x="0" y="135683"/>
                </a:lnTo>
                <a:lnTo>
                  <a:pt x="111321" y="243431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20538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IN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821CDDC8-8EA2-DDEB-37CB-7B1B893DB97B}"/>
              </a:ext>
            </a:extLst>
          </p:cNvPr>
          <p:cNvSpPr/>
          <p:nvPr/>
        </p:nvSpPr>
        <p:spPr>
          <a:xfrm>
            <a:off x="521069" y="2909300"/>
            <a:ext cx="10946937" cy="2911152"/>
          </a:xfrm>
          <a:prstGeom prst="roundRect">
            <a:avLst/>
          </a:prstGeom>
          <a:solidFill>
            <a:srgbClr val="D6AD84"/>
          </a:solidFill>
        </p:spPr>
        <p:style>
          <a:ln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541020" tIns="284480" rIns="284481" bIns="284480" numCol="1" spcCol="1270" anchor="ctr" anchorCtr="0">
            <a:noAutofit/>
          </a:bodyPr>
          <a:lstStyle/>
          <a:p>
            <a:pPr lvl="0">
              <a:defRPr/>
            </a:pPr>
            <a:endParaRPr lang="en-IN" sz="2000" b="1" spc="200" dirty="0">
              <a:solidFill>
                <a:prstClr val="black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15684E-3BA5-62EF-A02E-569AFB7C05CA}"/>
              </a:ext>
            </a:extLst>
          </p:cNvPr>
          <p:cNvSpPr txBox="1"/>
          <p:nvPr/>
        </p:nvSpPr>
        <p:spPr>
          <a:xfrm>
            <a:off x="707189" y="4653468"/>
            <a:ext cx="1039090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IN" sz="1800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Process </a:t>
            </a:r>
            <a:r>
              <a:rPr lang="en-IN" sz="1800" b="1" spc="2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>
              <a:defRPr/>
            </a:pPr>
            <a:r>
              <a:rPr lang="en-IN" dirty="0">
                <a:latin typeface="Poppins" panose="00000500000000000000" pitchFamily="2" charset="0"/>
                <a:cs typeface="Poppins" panose="00000500000000000000" pitchFamily="2" charset="0"/>
              </a:rPr>
              <a:t>Calculate Balance Facilities available   =  Approved Facility amount (minus) Balance Payable on this Facility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994DCAF-02D5-5B7E-BF7A-856963B25EBB}"/>
              </a:ext>
            </a:extLst>
          </p:cNvPr>
          <p:cNvSpPr txBox="1"/>
          <p:nvPr/>
        </p:nvSpPr>
        <p:spPr>
          <a:xfrm>
            <a:off x="707189" y="3201052"/>
            <a:ext cx="1031847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n-IN" b="1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Purpose </a:t>
            </a:r>
            <a:r>
              <a:rPr lang="en-IN" b="1" spc="200" dirty="0">
                <a:solidFill>
                  <a:prstClr val="black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:</a:t>
            </a:r>
          </a:p>
          <a:p>
            <a:pPr>
              <a:spcBef>
                <a:spcPts val="600"/>
              </a:spcBef>
              <a:defRPr/>
            </a:pPr>
            <a:r>
              <a:rPr lang="en-IN" b="1" dirty="0">
                <a:latin typeface="Poppins" panose="00000500000000000000" pitchFamily="2" charset="0"/>
                <a:cs typeface="Poppins" panose="00000500000000000000" pitchFamily="2" charset="0"/>
              </a:rPr>
              <a:t>Calculate Balance Facilities  Available</a:t>
            </a:r>
          </a:p>
          <a:p>
            <a:pPr marL="0" marR="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Balance Credit Facilities available may be re-utilised after full or partial repayment of borrowed amounts – subject to terms and conditions of the Credit Facility Agreement.</a:t>
            </a:r>
          </a:p>
        </p:txBody>
      </p:sp>
      <p:sp>
        <p:nvSpPr>
          <p:cNvPr id="24" name="Arrow: Left 23">
            <a:hlinkClick r:id="rId2" action="ppaction://hlinksldjump"/>
            <a:extLst>
              <a:ext uri="{FF2B5EF4-FFF2-40B4-BE49-F238E27FC236}">
                <a16:creationId xmlns:a16="http://schemas.microsoft.com/office/drawing/2014/main" id="{06A49673-9805-5561-EE1B-68D36BD979A1}"/>
              </a:ext>
            </a:extLst>
          </p:cNvPr>
          <p:cNvSpPr/>
          <p:nvPr/>
        </p:nvSpPr>
        <p:spPr>
          <a:xfrm flipH="1">
            <a:off x="1428338" y="625647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View Summary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Arrow: Left 24">
            <a:hlinkClick r:id="rId3" action="ppaction://hlinksldjump"/>
            <a:extLst>
              <a:ext uri="{FF2B5EF4-FFF2-40B4-BE49-F238E27FC236}">
                <a16:creationId xmlns:a16="http://schemas.microsoft.com/office/drawing/2014/main" id="{5ABCF02A-7C1B-3348-FF0A-2E53B6BB8CD0}"/>
              </a:ext>
            </a:extLst>
          </p:cNvPr>
          <p:cNvSpPr/>
          <p:nvPr/>
        </p:nvSpPr>
        <p:spPr>
          <a:xfrm>
            <a:off x="192513" y="6256473"/>
            <a:ext cx="1123950" cy="479607"/>
          </a:xfrm>
          <a:prstGeom prst="leftArrow">
            <a:avLst>
              <a:gd name="adj1" fmla="val 50000"/>
              <a:gd name="adj2" fmla="val 5670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Poppins" panose="00000500000000000000" pitchFamily="2" charset="0"/>
                <a:ea typeface="+mn-ea"/>
                <a:cs typeface="Poppins" panose="00000500000000000000" pitchFamily="2" charset="0"/>
              </a:rPr>
              <a:t>Go to Start</a:t>
            </a:r>
            <a:endParaRPr kumimoji="0" lang="en-IN" sz="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12D4A76-70D7-4588-70C1-EBCFF516A5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7BD01AD-2449-4C2F-82C6-AB84E9CBE444}" type="slidenum">
              <a:rPr lang="en-IN" smtClean="0"/>
              <a:pPr/>
              <a:t>9</a:t>
            </a:fld>
            <a:r>
              <a:rPr lang="en-IN"/>
              <a:t> of 14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13209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6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1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6000"/>
                            </p:stCondLst>
                            <p:childTnLst>
                              <p:par>
                                <p:cTn id="15" presetID="1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9000"/>
                            </p:stCondLst>
                            <p:childTnLst>
                              <p:par>
                                <p:cTn id="20" presetID="1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2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6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360"/>
                            </p:stCondLst>
                            <p:childTnLst>
                              <p:par>
                                <p:cTn id="30" presetID="16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1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C0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840"/>
                            </p:stCondLst>
                            <p:childTnLst>
                              <p:par>
                                <p:cTn id="35" presetID="16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00FF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CR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2CA9"/>
      </a:accent1>
      <a:accent2>
        <a:srgbClr val="C8F205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16785</TotalTime>
  <Words>1242</Words>
  <Application>Microsoft Office PowerPoint</Application>
  <PresentationFormat>Widescreen</PresentationFormat>
  <Paragraphs>272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Bookman Old Style</vt:lpstr>
      <vt:lpstr>Calibri</vt:lpstr>
      <vt:lpstr>Calibri Light</vt:lpstr>
      <vt:lpstr>Delius</vt:lpstr>
      <vt:lpstr>Poppins</vt:lpstr>
      <vt:lpstr>Poppins Medium</vt:lpstr>
      <vt:lpstr>Wingdings</vt:lpstr>
      <vt:lpstr>1_Office Theme</vt:lpstr>
      <vt:lpstr>Worksheet</vt:lpstr>
      <vt:lpstr>Cash  Resource  Planning  Solution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Benita Babu</dc:creator>
  <cp:lastModifiedBy>Benita Babu</cp:lastModifiedBy>
  <cp:revision>485</cp:revision>
  <dcterms:created xsi:type="dcterms:W3CDTF">2025-09-23T08:13:18Z</dcterms:created>
  <dcterms:modified xsi:type="dcterms:W3CDTF">2026-03-04T08:12:01Z</dcterms:modified>
</cp:coreProperties>
</file>