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300" r:id="rId2"/>
    <p:sldId id="301" r:id="rId3"/>
    <p:sldId id="302" r:id="rId4"/>
    <p:sldId id="303" r:id="rId5"/>
    <p:sldId id="304" r:id="rId6"/>
    <p:sldId id="3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A06B"/>
    <a:srgbClr val="C89800"/>
    <a:srgbClr val="2525FF"/>
    <a:srgbClr val="4472C4"/>
    <a:srgbClr val="B3DDB1"/>
    <a:srgbClr val="F7B7DF"/>
    <a:srgbClr val="7BC377"/>
    <a:srgbClr val="3B7E37"/>
    <a:srgbClr val="1DDBDF"/>
    <a:srgbClr val="B94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06DA5-8935-45EF-8C94-1496C0F62D1E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D5A10-A8C1-42A9-A866-57391A0106A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2491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D5A10-A8C1-42A9-A866-57391A0106A5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80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B30D3-BA3E-2E9E-F82E-0CE56484C4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3E7CB9-95D0-C03D-D6F5-3EAED19CC0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A83525-415E-3DFB-E20B-CB9E55CCC1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68386F-B410-91E5-8C03-4EE2742EFA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D5A10-A8C1-42A9-A866-57391A0106A5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0618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19F76-B997-FC99-9C35-52C8587C8E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365C68-3641-C5D4-C30C-75B0B24D9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D8648E-1F23-8E75-82DA-0E2BF23CD2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696339-91B5-2BD7-00D4-CFBADC1BFF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D5A10-A8C1-42A9-A866-57391A0106A5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893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A74E4-7BCD-E642-B0D8-26A1661E2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65518-8145-8769-CC20-F209DA5CBB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E55BD-DB73-02D1-78E0-8E22A3BA0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3A48C-5FDC-4DC8-BD6D-EB5078305C6D}" type="datetime1">
              <a:rPr lang="en-IN" smtClean="0"/>
              <a:t>07-01-2026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881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21FB-AA21-E201-347C-BAACE2E5D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0EF492-1D8B-4303-798D-9FF504C6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6BE3FF-E755-1046-FEAB-0001AE7A6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FBC1-B2C3-4833-B09E-63D894F990AB}" type="datetime1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8CCA3-959E-A063-C33A-A5D46EA5D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4148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AAFC01-9A62-5CAE-985E-4BF89C68E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288DDB-761D-25D0-823C-495BFAD0A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598A9-A24F-302D-CBAD-C6ED0AE71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9BF8-2AD9-4560-8D16-890C588CA260}" type="datetime1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61003-C466-8345-5E18-ABB5C087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4970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599E8-CB74-C5BA-59CC-1F68F625A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69B039-AA35-7751-A99F-20F5731409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C94EB-E1E7-9B75-498B-CE62D7531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90782-4119-4FA0-B29A-2BEC1F61D5E8}" type="datetime1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884A5-804F-1473-546F-860931D55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5337385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14D76-D5A3-FB10-4911-0A8A5EF41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8DE94-E164-44C0-5C9C-5F51A707D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7B179-FD10-BC37-D20F-A776D7849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1084-0AC6-4FE6-B4C0-DD5322BA98A1}" type="datetime1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2AB04-CFE1-75A8-87DB-CCAAF0FBA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8021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6CF55-4A42-32CF-C5BA-A48DB6D5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13EEA-DCF1-ABAD-68C7-A38C1E34C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B9C0D8-8936-F355-F3AE-BA347AEAD5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1120C5-991E-67C7-2FAA-71D781364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851E-5777-434C-9342-868AE304E325}" type="datetime1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A009A-82D8-2ADE-4C97-4822162BE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079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9752-68C3-7C20-7D7F-7B0D67BD0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05AC6-A973-646B-6CC5-896D70D50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43DF27-F009-E026-7D52-165549FC4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1CF7C5-BB32-42D2-C8C6-E443D97B86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C625A2-C11D-4CFD-BD25-5481C2BE27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8ABEDC-63D3-3233-3238-7DB02900B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E401E-E139-4295-B745-19B0B4FA0DEB}" type="datetime1">
              <a:rPr lang="en-IN" smtClean="0"/>
              <a:t>07-01-2026</a:t>
            </a:fld>
            <a:endParaRPr lang="en-IN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C9AB69-EAF8-37E3-36B7-C1CEC3E38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9066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4F3C6-720A-4E6E-1D43-5274EFC88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11251E-B75B-EFF4-BB8A-ECEEA89BB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0A82-CB63-498A-8F12-CC84CB469A23}" type="datetime1">
              <a:rPr lang="en-IN" smtClean="0"/>
              <a:t>07-01-2026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8326F9-52CA-4E08-DE4E-8CFD7D435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387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CAB1FA-62EE-D7CF-B821-FD2042DFB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3BCC8-A1BC-4467-B147-AAEEA67F00C5}" type="datetime1">
              <a:rPr lang="en-IN" smtClean="0"/>
              <a:t>07-01-2026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68D749-0D4E-D844-15C8-E1BB3A06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5471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B4E56-A99D-C3F3-C3CD-BE209EE29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1A3E7-86E4-5BED-BD20-8035990E2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B870EC-6939-516D-7ECC-F26599FB6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CCA5E-7824-1134-2F18-983A6795A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20E59-FFED-4FCB-82CA-33AF04FA4B82}" type="datetime1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483CD-6145-0211-F3C9-265E49F7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925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CB7BE-08C9-2906-55EF-2C90EA389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80651-2DBD-CA57-0995-1325D854F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039DD-EC4D-1DF3-6C30-02A1A5258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87ACA-403E-2A78-7C59-46D140713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57F33-6BDA-472F-8049-4DF6E8740E8D}" type="datetime1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A5181-F79A-7B61-185C-027C75394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392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9A2605-81D8-30A2-CC41-7E5BBE959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26B311-639A-6239-915E-77B7BFDB2D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D9117-DCE1-7F96-558A-96CC51CFB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A5A58-CD91-4B5D-AD99-B71AD4910AF9}" type="datetime1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C025B-B9C0-2031-2316-6E08A147E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7406D4-F338-6E73-BD50-E46B5AEED123}"/>
              </a:ext>
            </a:extLst>
          </p:cNvPr>
          <p:cNvSpPr txBox="1"/>
          <p:nvPr userDrawn="1"/>
        </p:nvSpPr>
        <p:spPr>
          <a:xfrm>
            <a:off x="11680168" y="6591601"/>
            <a:ext cx="5434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Poppins" panose="00000500000000000000" pitchFamily="2" charset="0"/>
                <a:cs typeface="Poppins" panose="00000500000000000000" pitchFamily="2" charset="0"/>
              </a:rPr>
              <a:t> of 6</a:t>
            </a:r>
            <a:endParaRPr lang="en-IN" sz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F13D1FF-54B9-8D31-2926-5A89346F4B05}"/>
              </a:ext>
            </a:extLst>
          </p:cNvPr>
          <p:cNvSpPr txBox="1"/>
          <p:nvPr userDrawn="1"/>
        </p:nvSpPr>
        <p:spPr>
          <a:xfrm>
            <a:off x="11516262" y="6590334"/>
            <a:ext cx="4140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1DC038F-6A75-48C7-A48E-B8FFECAF393C}" type="slidenum">
              <a:rPr lang="en-IN" sz="1200" smtClean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‹#›</a:t>
            </a:fld>
            <a:endParaRPr lang="en-IN" sz="12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22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497C-0BA1-BEBA-B021-64B082943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657" y="658702"/>
            <a:ext cx="8920685" cy="812799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Cash  Resource  Planning  Solution</a:t>
            </a:r>
            <a:endParaRPr lang="en-IN" sz="3600" b="1" i="1" dirty="0">
              <a:solidFill>
                <a:srgbClr val="0000FF"/>
              </a:solidFill>
              <a:latin typeface="Delius" panose="02000603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E5E02D-B87A-D29E-E7FF-B67661F34628}"/>
              </a:ext>
            </a:extLst>
          </p:cNvPr>
          <p:cNvSpPr txBox="1"/>
          <p:nvPr/>
        </p:nvSpPr>
        <p:spPr>
          <a:xfrm>
            <a:off x="1960312" y="3364102"/>
            <a:ext cx="8271374" cy="2400657"/>
          </a:xfrm>
          <a:prstGeom prst="rect">
            <a:avLst/>
          </a:prstGeom>
          <a:gradFill>
            <a:gsLst>
              <a:gs pos="11000">
                <a:srgbClr val="A7FFCF"/>
              </a:gs>
              <a:gs pos="92000">
                <a:srgbClr val="FFEDB3"/>
              </a:gs>
              <a:gs pos="78000">
                <a:srgbClr val="A0FCFF"/>
              </a:gs>
            </a:gsLst>
            <a:lin ang="0" scaled="1"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IN" sz="3000" b="1" dirty="0">
                <a:solidFill>
                  <a:srgbClr val="C898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Benefit</a:t>
            </a:r>
            <a:r>
              <a:rPr lang="en-IN" sz="3000" b="1" spc="200" dirty="0">
                <a:solidFill>
                  <a:srgbClr val="C898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 </a:t>
            </a:r>
            <a:r>
              <a:rPr lang="en-IN" sz="3000" b="1" dirty="0">
                <a:solidFill>
                  <a:srgbClr val="C898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of </a:t>
            </a:r>
            <a:r>
              <a:rPr lang="en-IN" sz="3000" b="1" spc="200" dirty="0">
                <a:solidFill>
                  <a:srgbClr val="C898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 lvl="0" algn="ctr">
              <a:defRPr/>
            </a:pPr>
            <a:r>
              <a:rPr lang="en-IN" sz="3000" b="1" dirty="0">
                <a:solidFill>
                  <a:srgbClr val="2525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Preparing Cash Flow Forecasts using the CRP Solution</a:t>
            </a:r>
          </a:p>
          <a:p>
            <a:pPr lvl="0" algn="ctr">
              <a:defRPr/>
            </a:pPr>
            <a:r>
              <a:rPr lang="en-IN" sz="3000" b="1" dirty="0">
                <a:solidFill>
                  <a:srgbClr val="C898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Vs.</a:t>
            </a:r>
          </a:p>
          <a:p>
            <a:pPr lvl="0" algn="ctr">
              <a:defRPr/>
            </a:pPr>
            <a:r>
              <a:rPr lang="en-IN" sz="3000" b="1" dirty="0">
                <a:solidFill>
                  <a:srgbClr val="02A06B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Doing Cash Forecasts on Spreadsheets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4CB002-27D3-B0B0-A98A-E80CF0D43627}"/>
              </a:ext>
            </a:extLst>
          </p:cNvPr>
          <p:cNvGrpSpPr/>
          <p:nvPr/>
        </p:nvGrpSpPr>
        <p:grpSpPr>
          <a:xfrm>
            <a:off x="802639" y="1808201"/>
            <a:ext cx="10332722" cy="1219201"/>
            <a:chOff x="0" y="0"/>
            <a:chExt cx="6466205" cy="723569"/>
          </a:xfrm>
          <a:solidFill>
            <a:srgbClr val="EDFFFF"/>
          </a:solidFill>
        </p:grpSpPr>
        <p:sp>
          <p:nvSpPr>
            <p:cNvPr id="11" name="Scroll: Horizontal 10">
              <a:extLst>
                <a:ext uri="{FF2B5EF4-FFF2-40B4-BE49-F238E27FC236}">
                  <a16:creationId xmlns:a16="http://schemas.microsoft.com/office/drawing/2014/main" id="{F778C274-06A8-9277-2297-0A96B7FA846F}"/>
                </a:ext>
              </a:extLst>
            </p:cNvPr>
            <p:cNvSpPr/>
            <p:nvPr/>
          </p:nvSpPr>
          <p:spPr>
            <a:xfrm>
              <a:off x="0" y="0"/>
              <a:ext cx="6466205" cy="723569"/>
            </a:xfrm>
            <a:prstGeom prst="horizontalScroll">
              <a:avLst>
                <a:gd name="adj" fmla="val 19358"/>
              </a:avLst>
            </a:prstGeom>
            <a:grpFill/>
            <a:ln w="15875">
              <a:solidFill>
                <a:srgbClr val="D0DCF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5588CC29-7E69-E80B-4BF3-F3A667D75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92" y="248633"/>
              <a:ext cx="1753782" cy="2647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oppins Medium" panose="00000600000000000000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Turnover is VANITY</a:t>
              </a:r>
              <a:endParaRPr kumimoji="0" lang="en-IN" sz="1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CF79DD23-A9A6-A21E-1F5D-27A3F192C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1765" y="235293"/>
              <a:ext cx="1896907" cy="270633"/>
            </a:xfrm>
            <a:prstGeom prst="rect">
              <a:avLst/>
            </a:prstGeom>
            <a:grpFill/>
            <a:ln w="9525">
              <a:solidFill>
                <a:srgbClr val="F3F6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00" cap="none" spc="10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Poppins Medium" panose="00000600000000000000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Profit is SANITY</a:t>
              </a:r>
              <a:endParaRPr kumimoji="0" lang="en-IN" sz="1800" b="0" i="0" u="none" strike="noStrike" kern="1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AAEC5F64-9EB3-B768-B789-ED01CFE19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9534" y="205064"/>
              <a:ext cx="2098034" cy="306774"/>
            </a:xfrm>
            <a:prstGeom prst="rect">
              <a:avLst/>
            </a:prstGeom>
            <a:noFill/>
            <a:ln w="9525">
              <a:solidFill>
                <a:srgbClr val="F3F6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00" cap="none" spc="100" normalizeH="0" baseline="0" noProof="0" dirty="0">
                  <a:ln>
                    <a:noFill/>
                  </a:ln>
                  <a:gradFill>
                    <a:gsLst>
                      <a:gs pos="0">
                        <a:srgbClr val="063AD8"/>
                      </a:gs>
                      <a:gs pos="100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</a:gradFill>
                  <a:effectLst/>
                  <a:uLnTx/>
                  <a:uFillTx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CASH  IS  KING</a:t>
              </a:r>
              <a:endParaRPr kumimoji="0" lang="en-IN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F3C98DA-0B98-43EF-444C-49382AE796E1}"/>
              </a:ext>
            </a:extLst>
          </p:cNvPr>
          <p:cNvSpPr txBox="1"/>
          <p:nvPr/>
        </p:nvSpPr>
        <p:spPr>
          <a:xfrm>
            <a:off x="284480" y="6287166"/>
            <a:ext cx="22555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www.crp.cash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A97C75-3670-B06F-3D48-62DCD0780B3B}"/>
              </a:ext>
            </a:extLst>
          </p:cNvPr>
          <p:cNvSpPr/>
          <p:nvPr/>
        </p:nvSpPr>
        <p:spPr>
          <a:xfrm>
            <a:off x="11135361" y="6524625"/>
            <a:ext cx="1056639" cy="3333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838843"/>
      </p:ext>
    </p:extLst>
  </p:cSld>
  <p:clrMapOvr>
    <a:masterClrMapping/>
  </p:clrMapOvr>
  <p:transition spd="slow" advTm="1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7F0086-F9C7-1C42-1F1F-DEB796E1AE85}"/>
              </a:ext>
            </a:extLst>
          </p:cNvPr>
          <p:cNvSpPr txBox="1"/>
          <p:nvPr/>
        </p:nvSpPr>
        <p:spPr bwMode="auto">
          <a:xfrm>
            <a:off x="4104618" y="141923"/>
            <a:ext cx="4630468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US" sz="3600" b="1" dirty="0">
                <a:latin typeface="Poppins" panose="00000500000000000000" pitchFamily="2" charset="0"/>
                <a:cs typeface="Poppins" panose="00000500000000000000" pitchFamily="2" charset="0"/>
              </a:rPr>
              <a:t>Cash Forecasting</a:t>
            </a:r>
            <a:endParaRPr lang="en-IN" sz="36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0E85F3-78B3-DC1E-B76B-9063F5DC7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78" y="655935"/>
            <a:ext cx="6924675" cy="1715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Businesses </a:t>
            </a:r>
            <a:r>
              <a:rPr lang="en-US" altLang="en-US" b="1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perform 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Cashflow forecast and planning to :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•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be well aware of forthcoming Cash flows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•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prepare for consistently optimum Cash positions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• meet their periodic commitments with adequate funds. </a:t>
            </a:r>
            <a:endParaRPr kumimoji="0" lang="en-US" altLang="en-US" b="1" i="0" u="none" strike="noStrike" cap="none" spc="200" normalizeH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12CD0E08-F7CF-69DB-74D3-37F1A6896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477112"/>
            <a:ext cx="801574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Generally, Cashflow Forecasts are prepared on Spreadsheets.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" name="Text Box 2">
            <a:extLst>
              <a:ext uri="{FF2B5EF4-FFF2-40B4-BE49-F238E27FC236}">
                <a16:creationId xmlns:a16="http://schemas.microsoft.com/office/drawing/2014/main" id="{6521DB18-D1D0-987C-4DED-28AC0D6B5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5" y="5885084"/>
            <a:ext cx="11410950" cy="614912"/>
          </a:xfrm>
          <a:prstGeom prst="rect">
            <a:avLst/>
          </a:prstGeom>
          <a:solidFill>
            <a:srgbClr val="EDFFFF"/>
          </a:solidFill>
          <a:ln w="9525">
            <a:solidFill>
              <a:srgbClr val="8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IN" sz="2500" kern="1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However, we help you prepare </a:t>
            </a:r>
            <a:r>
              <a:rPr lang="en-IN" sz="2500" b="1" kern="1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Cashflow Forecasts from a Database!</a:t>
            </a:r>
            <a:endParaRPr lang="en-IN" sz="2500" kern="100" dirty="0">
              <a:effectLst/>
              <a:latin typeface="Poppins" panose="00000500000000000000" pitchFamily="2" charset="0"/>
              <a:ea typeface="Calibri" panose="020F0502020204030204" pitchFamily="34" charset="0"/>
              <a:cs typeface="Poppins" panose="00000500000000000000" pitchFamily="2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4B3F78F-FF0C-C9A5-6E1B-1E6B1DA52220}"/>
              </a:ext>
            </a:extLst>
          </p:cNvPr>
          <p:cNvGrpSpPr/>
          <p:nvPr/>
        </p:nvGrpSpPr>
        <p:grpSpPr>
          <a:xfrm>
            <a:off x="130815" y="2555481"/>
            <a:ext cx="6432969" cy="2707124"/>
            <a:chOff x="247437" y="2615908"/>
            <a:chExt cx="6041129" cy="287438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6739097-9AED-B488-11DA-1633E015082D}"/>
                </a:ext>
              </a:extLst>
            </p:cNvPr>
            <p:cNvSpPr/>
            <p:nvPr/>
          </p:nvSpPr>
          <p:spPr>
            <a:xfrm>
              <a:off x="409575" y="2703464"/>
              <a:ext cx="5476875" cy="2680591"/>
            </a:xfrm>
            <a:custGeom>
              <a:avLst/>
              <a:gdLst>
                <a:gd name="connsiteX0" fmla="*/ 3038475 w 3038475"/>
                <a:gd name="connsiteY0" fmla="*/ 966403 h 1219200"/>
                <a:gd name="connsiteX1" fmla="*/ 3038475 w 3038475"/>
                <a:gd name="connsiteY1" fmla="*/ 1015996 h 1219200"/>
                <a:gd name="connsiteX2" fmla="*/ 2835271 w 3038475"/>
                <a:gd name="connsiteY2" fmla="*/ 1219200 h 1219200"/>
                <a:gd name="connsiteX3" fmla="*/ 2783401 w 3038475"/>
                <a:gd name="connsiteY3" fmla="*/ 1219200 h 1219200"/>
                <a:gd name="connsiteX4" fmla="*/ 2452537 w 3038475"/>
                <a:gd name="connsiteY4" fmla="*/ 0 h 1219200"/>
                <a:gd name="connsiteX5" fmla="*/ 2835271 w 3038475"/>
                <a:gd name="connsiteY5" fmla="*/ 0 h 1219200"/>
                <a:gd name="connsiteX6" fmla="*/ 3038475 w 3038475"/>
                <a:gd name="connsiteY6" fmla="*/ 203204 h 1219200"/>
                <a:gd name="connsiteX7" fmla="*/ 3038475 w 3038475"/>
                <a:gd name="connsiteY7" fmla="*/ 297293 h 1219200"/>
                <a:gd name="connsiteX8" fmla="*/ 203204 w 3038475"/>
                <a:gd name="connsiteY8" fmla="*/ 0 h 1219200"/>
                <a:gd name="connsiteX9" fmla="*/ 2429015 w 3038475"/>
                <a:gd name="connsiteY9" fmla="*/ 0 h 1219200"/>
                <a:gd name="connsiteX10" fmla="*/ 2893131 w 3038475"/>
                <a:gd name="connsiteY10" fmla="*/ 482917 h 1219200"/>
                <a:gd name="connsiteX11" fmla="*/ 2159809 w 3038475"/>
                <a:gd name="connsiteY11" fmla="*/ 689079 h 1219200"/>
                <a:gd name="connsiteX12" fmla="*/ 2942229 w 3038475"/>
                <a:gd name="connsiteY12" fmla="*/ 706263 h 1219200"/>
                <a:gd name="connsiteX13" fmla="*/ 2732744 w 3038475"/>
                <a:gd name="connsiteY13" fmla="*/ 1219200 h 1219200"/>
                <a:gd name="connsiteX14" fmla="*/ 203204 w 3038475"/>
                <a:gd name="connsiteY14" fmla="*/ 1219200 h 1219200"/>
                <a:gd name="connsiteX15" fmla="*/ 0 w 3038475"/>
                <a:gd name="connsiteY15" fmla="*/ 1015996 h 1219200"/>
                <a:gd name="connsiteX16" fmla="*/ 0 w 3038475"/>
                <a:gd name="connsiteY16" fmla="*/ 203204 h 1219200"/>
                <a:gd name="connsiteX17" fmla="*/ 203204 w 3038475"/>
                <a:gd name="connsiteY17" fmla="*/ 0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038475" h="1219200">
                  <a:moveTo>
                    <a:pt x="3038475" y="966403"/>
                  </a:moveTo>
                  <a:lnTo>
                    <a:pt x="3038475" y="1015996"/>
                  </a:lnTo>
                  <a:cubicBezTo>
                    <a:pt x="3038475" y="1128222"/>
                    <a:pt x="2947497" y="1219200"/>
                    <a:pt x="2835271" y="1219200"/>
                  </a:cubicBezTo>
                  <a:lnTo>
                    <a:pt x="2783401" y="1219200"/>
                  </a:lnTo>
                  <a:close/>
                  <a:moveTo>
                    <a:pt x="2452537" y="0"/>
                  </a:moveTo>
                  <a:lnTo>
                    <a:pt x="2835271" y="0"/>
                  </a:lnTo>
                  <a:cubicBezTo>
                    <a:pt x="2947497" y="0"/>
                    <a:pt x="3038475" y="90978"/>
                    <a:pt x="3038475" y="203204"/>
                  </a:cubicBezTo>
                  <a:lnTo>
                    <a:pt x="3038475" y="297293"/>
                  </a:lnTo>
                  <a:close/>
                  <a:moveTo>
                    <a:pt x="203204" y="0"/>
                  </a:moveTo>
                  <a:lnTo>
                    <a:pt x="2429015" y="0"/>
                  </a:lnTo>
                  <a:lnTo>
                    <a:pt x="2893131" y="482917"/>
                  </a:lnTo>
                  <a:lnTo>
                    <a:pt x="2159809" y="689079"/>
                  </a:lnTo>
                  <a:lnTo>
                    <a:pt x="2942229" y="706263"/>
                  </a:lnTo>
                  <a:lnTo>
                    <a:pt x="2732744" y="1219200"/>
                  </a:lnTo>
                  <a:lnTo>
                    <a:pt x="203204" y="1219200"/>
                  </a:lnTo>
                  <a:cubicBezTo>
                    <a:pt x="90978" y="1219200"/>
                    <a:pt x="0" y="1128222"/>
                    <a:pt x="0" y="1015996"/>
                  </a:cubicBezTo>
                  <a:lnTo>
                    <a:pt x="0" y="203204"/>
                  </a:lnTo>
                  <a:cubicBezTo>
                    <a:pt x="0" y="90978"/>
                    <a:pt x="90978" y="0"/>
                    <a:pt x="203204" y="0"/>
                  </a:cubicBezTo>
                  <a:close/>
                </a:path>
              </a:pathLst>
            </a:custGeom>
            <a:gradFill>
              <a:gsLst>
                <a:gs pos="0">
                  <a:srgbClr val="B3DDB1"/>
                </a:gs>
                <a:gs pos="96000">
                  <a:srgbClr val="D9F0D8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5" name="Text Box 2">
              <a:extLst>
                <a:ext uri="{FF2B5EF4-FFF2-40B4-BE49-F238E27FC236}">
                  <a16:creationId xmlns:a16="http://schemas.microsoft.com/office/drawing/2014/main" id="{3BEF2715-9FE5-DD36-6E81-5212D8E60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437" y="2615908"/>
              <a:ext cx="6041129" cy="2874383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  </a:t>
              </a:r>
              <a:r>
                <a:rPr kumimoji="0" lang="en-US" altLang="en-US" b="0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If a Business has insufficient fund</a:t>
              </a:r>
              <a:r>
                <a:rPr kumimoji="0" lang="en-US" altLang="en-US" b="0" i="0" u="sng" strike="noStrike" cap="none" spc="200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s:</a:t>
              </a:r>
              <a:endParaRPr kumimoji="0" lang="en-US" altLang="en-US" b="0" i="0" u="none" strike="noStrike" cap="none" spc="200" normalizeH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R="0" lvl="0" algn="l" defTabSz="914400" rtl="0" eaLnBrk="0" fontAlgn="base" latinLnBrk="0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• Poor reputation with Suppliers 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R="0" lvl="0" algn="l" defTabSz="914400" rtl="0" eaLnBrk="0" fontAlgn="base" latinLnBrk="0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• Banks could block / call up for facilities provided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R="0" lvl="0" algn="l" defTabSz="914400" rtl="0" eaLnBrk="0" fontAlgn="base" latinLnBrk="0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• Unsettled salaries could lead  to </a:t>
              </a:r>
            </a:p>
            <a:p>
              <a:pPr marR="0" lvl="0" algn="l" defTabSz="914400" rtl="0" eaLnBrk="0" fontAlgn="base" latinLnBrk="0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labor problems</a:t>
              </a:r>
            </a:p>
            <a:p>
              <a:pPr marR="0" lvl="0" algn="l" defTabSz="914400" rtl="0" eaLnBrk="0" fontAlgn="base" latinLnBrk="0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• </a:t>
              </a:r>
              <a:r>
                <a:rPr kumimoji="0" lang="en-IN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cs typeface="Poppins" panose="00000500000000000000" pitchFamily="2" charset="0"/>
                </a:rPr>
                <a:t>Unpaid expenses may cause various difficulties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  and so on…</a:t>
              </a:r>
              <a:endPara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DF2D7063-C3C3-950E-7AFF-552F8EB6B98C}"/>
              </a:ext>
            </a:extLst>
          </p:cNvPr>
          <p:cNvGrpSpPr/>
          <p:nvPr/>
        </p:nvGrpSpPr>
        <p:grpSpPr>
          <a:xfrm>
            <a:off x="6493805" y="2666304"/>
            <a:ext cx="5505448" cy="2496238"/>
            <a:chOff x="6174303" y="2677156"/>
            <a:chExt cx="5829300" cy="2706900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0BA7D46-6524-46C5-25F2-554001D90B27}"/>
                </a:ext>
              </a:extLst>
            </p:cNvPr>
            <p:cNvSpPr/>
            <p:nvPr/>
          </p:nvSpPr>
          <p:spPr>
            <a:xfrm>
              <a:off x="6174303" y="2703465"/>
              <a:ext cx="5829300" cy="2680591"/>
            </a:xfrm>
            <a:custGeom>
              <a:avLst/>
              <a:gdLst>
                <a:gd name="connsiteX0" fmla="*/ 3038475 w 3038475"/>
                <a:gd name="connsiteY0" fmla="*/ 966403 h 1219200"/>
                <a:gd name="connsiteX1" fmla="*/ 3038475 w 3038475"/>
                <a:gd name="connsiteY1" fmla="*/ 1015996 h 1219200"/>
                <a:gd name="connsiteX2" fmla="*/ 2835271 w 3038475"/>
                <a:gd name="connsiteY2" fmla="*/ 1219200 h 1219200"/>
                <a:gd name="connsiteX3" fmla="*/ 2783401 w 3038475"/>
                <a:gd name="connsiteY3" fmla="*/ 1219200 h 1219200"/>
                <a:gd name="connsiteX4" fmla="*/ 2452537 w 3038475"/>
                <a:gd name="connsiteY4" fmla="*/ 0 h 1219200"/>
                <a:gd name="connsiteX5" fmla="*/ 2835271 w 3038475"/>
                <a:gd name="connsiteY5" fmla="*/ 0 h 1219200"/>
                <a:gd name="connsiteX6" fmla="*/ 3038475 w 3038475"/>
                <a:gd name="connsiteY6" fmla="*/ 203204 h 1219200"/>
                <a:gd name="connsiteX7" fmla="*/ 3038475 w 3038475"/>
                <a:gd name="connsiteY7" fmla="*/ 297293 h 1219200"/>
                <a:gd name="connsiteX8" fmla="*/ 203204 w 3038475"/>
                <a:gd name="connsiteY8" fmla="*/ 0 h 1219200"/>
                <a:gd name="connsiteX9" fmla="*/ 2429015 w 3038475"/>
                <a:gd name="connsiteY9" fmla="*/ 0 h 1219200"/>
                <a:gd name="connsiteX10" fmla="*/ 2893131 w 3038475"/>
                <a:gd name="connsiteY10" fmla="*/ 482917 h 1219200"/>
                <a:gd name="connsiteX11" fmla="*/ 2159809 w 3038475"/>
                <a:gd name="connsiteY11" fmla="*/ 689079 h 1219200"/>
                <a:gd name="connsiteX12" fmla="*/ 2942229 w 3038475"/>
                <a:gd name="connsiteY12" fmla="*/ 706263 h 1219200"/>
                <a:gd name="connsiteX13" fmla="*/ 2732744 w 3038475"/>
                <a:gd name="connsiteY13" fmla="*/ 1219200 h 1219200"/>
                <a:gd name="connsiteX14" fmla="*/ 203204 w 3038475"/>
                <a:gd name="connsiteY14" fmla="*/ 1219200 h 1219200"/>
                <a:gd name="connsiteX15" fmla="*/ 0 w 3038475"/>
                <a:gd name="connsiteY15" fmla="*/ 1015996 h 1219200"/>
                <a:gd name="connsiteX16" fmla="*/ 0 w 3038475"/>
                <a:gd name="connsiteY16" fmla="*/ 203204 h 1219200"/>
                <a:gd name="connsiteX17" fmla="*/ 203204 w 3038475"/>
                <a:gd name="connsiteY17" fmla="*/ 0 h 1219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038475" h="1219200">
                  <a:moveTo>
                    <a:pt x="3038475" y="966403"/>
                  </a:moveTo>
                  <a:lnTo>
                    <a:pt x="3038475" y="1015996"/>
                  </a:lnTo>
                  <a:cubicBezTo>
                    <a:pt x="3038475" y="1128222"/>
                    <a:pt x="2947497" y="1219200"/>
                    <a:pt x="2835271" y="1219200"/>
                  </a:cubicBezTo>
                  <a:lnTo>
                    <a:pt x="2783401" y="1219200"/>
                  </a:lnTo>
                  <a:close/>
                  <a:moveTo>
                    <a:pt x="2452537" y="0"/>
                  </a:moveTo>
                  <a:lnTo>
                    <a:pt x="2835271" y="0"/>
                  </a:lnTo>
                  <a:cubicBezTo>
                    <a:pt x="2947497" y="0"/>
                    <a:pt x="3038475" y="90978"/>
                    <a:pt x="3038475" y="203204"/>
                  </a:cubicBezTo>
                  <a:lnTo>
                    <a:pt x="3038475" y="297293"/>
                  </a:lnTo>
                  <a:close/>
                  <a:moveTo>
                    <a:pt x="203204" y="0"/>
                  </a:moveTo>
                  <a:lnTo>
                    <a:pt x="2429015" y="0"/>
                  </a:lnTo>
                  <a:lnTo>
                    <a:pt x="2893131" y="482917"/>
                  </a:lnTo>
                  <a:lnTo>
                    <a:pt x="2159809" y="689079"/>
                  </a:lnTo>
                  <a:lnTo>
                    <a:pt x="2942229" y="706263"/>
                  </a:lnTo>
                  <a:lnTo>
                    <a:pt x="2732744" y="1219200"/>
                  </a:lnTo>
                  <a:lnTo>
                    <a:pt x="203204" y="1219200"/>
                  </a:lnTo>
                  <a:cubicBezTo>
                    <a:pt x="90978" y="1219200"/>
                    <a:pt x="0" y="1128222"/>
                    <a:pt x="0" y="1015996"/>
                  </a:cubicBezTo>
                  <a:lnTo>
                    <a:pt x="0" y="203204"/>
                  </a:lnTo>
                  <a:cubicBezTo>
                    <a:pt x="0" y="90978"/>
                    <a:pt x="90978" y="0"/>
                    <a:pt x="203204" y="0"/>
                  </a:cubicBezTo>
                  <a:close/>
                </a:path>
              </a:pathLst>
            </a:custGeom>
            <a:gradFill>
              <a:gsLst>
                <a:gs pos="100000">
                  <a:schemeClr val="accent4">
                    <a:lumMod val="20000"/>
                    <a:lumOff val="80000"/>
                  </a:schemeClr>
                </a:gs>
                <a:gs pos="0">
                  <a:schemeClr val="accent4">
                    <a:lumMod val="40000"/>
                    <a:lumOff val="60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IN" dirty="0"/>
            </a:p>
          </p:txBody>
        </p:sp>
        <p:sp>
          <p:nvSpPr>
            <p:cNvPr id="6" name="AutoShape 2">
              <a:extLst>
                <a:ext uri="{FF2B5EF4-FFF2-40B4-BE49-F238E27FC236}">
                  <a16:creationId xmlns:a16="http://schemas.microsoft.com/office/drawing/2014/main" id="{08C866DC-45C7-F48B-C6A6-D0F8BCC0D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399" y="2677156"/>
              <a:ext cx="4714875" cy="694336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b="0" i="0" u="sng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If a Business has excess fund</a:t>
              </a:r>
              <a:r>
                <a:rPr kumimoji="0" lang="en-US" altLang="en-US" b="0" i="0" u="sng" strike="noStrike" cap="none" spc="200" normalizeH="0" dirty="0">
                  <a:ln>
                    <a:noFill/>
                  </a:ln>
                  <a:solidFill>
                    <a:schemeClr val="tx1"/>
                  </a:solidFill>
                  <a:effectLst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s:</a:t>
              </a:r>
              <a:endParaRPr kumimoji="0" lang="en-US" altLang="en-US" b="0" i="0" u="sng" strike="noStrike" cap="none" spc="200" normalizeH="0" dirty="0">
                <a:ln>
                  <a:noFill/>
                </a:ln>
                <a:solidFill>
                  <a:schemeClr val="tx1"/>
                </a:solidFill>
                <a:effectLst/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DDD61732-31A8-69DC-2D7D-4447C8E1D63A}"/>
              </a:ext>
            </a:extLst>
          </p:cNvPr>
          <p:cNvSpPr txBox="1"/>
          <p:nvPr/>
        </p:nvSpPr>
        <p:spPr>
          <a:xfrm>
            <a:off x="6598671" y="3069581"/>
            <a:ext cx="5202804" cy="1822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• They would wisely invest it into short-term or long-term Fixed Deposit</a:t>
            </a:r>
            <a:r>
              <a:rPr lang="en-US" altLang="en-US" spc="100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s/</a:t>
            </a:r>
            <a:r>
              <a:rPr lang="en-US" altLang="en-US" dirty="0"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 any other streams - to generate better returns.</a:t>
            </a:r>
            <a:endParaRPr lang="en-US" altLang="en-US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15000"/>
              </a:lnSpc>
              <a:buNone/>
            </a:pPr>
            <a:r>
              <a:rPr lang="en-IN" sz="1800" kern="100" dirty="0">
                <a:effectLst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rPr>
              <a:t>• It would not sit idle in a Bank where only the Bank would benefit.</a:t>
            </a:r>
          </a:p>
        </p:txBody>
      </p:sp>
    </p:spTree>
    <p:extLst>
      <p:ext uri="{BB962C8B-B14F-4D97-AF65-F5344CB8AC3E}">
        <p14:creationId xmlns:p14="http://schemas.microsoft.com/office/powerpoint/2010/main" val="282121768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92DC3188-D155-3D1F-9E55-0FB18E91942C}"/>
              </a:ext>
            </a:extLst>
          </p:cNvPr>
          <p:cNvSpPr/>
          <p:nvPr/>
        </p:nvSpPr>
        <p:spPr>
          <a:xfrm>
            <a:off x="9217890" y="2464610"/>
            <a:ext cx="2530764" cy="3260051"/>
          </a:xfrm>
          <a:prstGeom prst="roundRect">
            <a:avLst/>
          </a:prstGeom>
          <a:solidFill>
            <a:srgbClr val="ED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AE6087-939B-105F-B51F-F9B40A62576F}"/>
              </a:ext>
            </a:extLst>
          </p:cNvPr>
          <p:cNvSpPr txBox="1"/>
          <p:nvPr/>
        </p:nvSpPr>
        <p:spPr bwMode="auto">
          <a:xfrm>
            <a:off x="1781175" y="117330"/>
            <a:ext cx="9033164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US" sz="3600" b="1" dirty="0">
                <a:latin typeface="Poppins" panose="00000500000000000000" pitchFamily="2" charset="0"/>
                <a:cs typeface="Poppins" panose="00000500000000000000" pitchFamily="2" charset="0"/>
              </a:rPr>
              <a:t>General Drawbacks of Spreadsheets</a:t>
            </a:r>
            <a:endParaRPr lang="en-IN" sz="36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1F346F1-CC7E-73C1-AA2C-1B845E387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34094"/>
              </p:ext>
            </p:extLst>
          </p:nvPr>
        </p:nvGraphicFramePr>
        <p:xfrm>
          <a:off x="9980914" y="3078506"/>
          <a:ext cx="1504950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1650">
                  <a:extLst>
                    <a:ext uri="{9D8B030D-6E8A-4147-A177-3AD203B41FA5}">
                      <a16:colId xmlns:a16="http://schemas.microsoft.com/office/drawing/2014/main" val="2011179178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833451750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3922440228"/>
                    </a:ext>
                  </a:extLst>
                </a:gridCol>
              </a:tblGrid>
              <a:tr h="30924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605569"/>
                  </a:ext>
                </a:extLst>
              </a:tr>
              <a:tr h="30924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178671"/>
                  </a:ext>
                </a:extLst>
              </a:tr>
              <a:tr h="30924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6348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9E42CEA-14E6-29ED-DEE4-1655667C0AFD}"/>
              </a:ext>
            </a:extLst>
          </p:cNvPr>
          <p:cNvSpPr txBox="1"/>
          <p:nvPr/>
        </p:nvSpPr>
        <p:spPr>
          <a:xfrm>
            <a:off x="2108752" y="1133339"/>
            <a:ext cx="7792991" cy="3626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x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Most spreadsheets have a 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rigid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 format.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x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 Could be 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prone to errors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x"/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Not easy 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to use especially when 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authored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 by others.</a:t>
            </a:r>
          </a:p>
          <a:p>
            <a:pPr marL="285750" indent="-285750">
              <a:lnSpc>
                <a:spcPct val="300000"/>
              </a:lnSpc>
              <a:buFont typeface="Wingdings" panose="05000000000000000000" pitchFamily="2" charset="2"/>
              <a:buChar char="x"/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Formula-edit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 accuracy only by its creator.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8683A8A-E46B-3727-8371-6E54FE8B47A0}"/>
              </a:ext>
            </a:extLst>
          </p:cNvPr>
          <p:cNvSpPr/>
          <p:nvPr/>
        </p:nvSpPr>
        <p:spPr>
          <a:xfrm rot="20407683">
            <a:off x="1064329" y="4649842"/>
            <a:ext cx="94059" cy="97033"/>
          </a:xfrm>
          <a:custGeom>
            <a:avLst/>
            <a:gdLst>
              <a:gd name="connsiteX0" fmla="*/ 188119 w 188118"/>
              <a:gd name="connsiteY0" fmla="*/ 94059 h 188118"/>
              <a:gd name="connsiteX1" fmla="*/ 94059 w 188118"/>
              <a:gd name="connsiteY1" fmla="*/ 188119 h 188118"/>
              <a:gd name="connsiteX2" fmla="*/ 0 w 188118"/>
              <a:gd name="connsiteY2" fmla="*/ 94059 h 188118"/>
              <a:gd name="connsiteX3" fmla="*/ 94059 w 188118"/>
              <a:gd name="connsiteY3" fmla="*/ 0 h 188118"/>
              <a:gd name="connsiteX4" fmla="*/ 188119 w 188118"/>
              <a:gd name="connsiteY4" fmla="*/ 94059 h 18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118" h="188118">
                <a:moveTo>
                  <a:pt x="188119" y="94059"/>
                </a:moveTo>
                <a:cubicBezTo>
                  <a:pt x="188119" y="146007"/>
                  <a:pt x="146007" y="188119"/>
                  <a:pt x="94059" y="188119"/>
                </a:cubicBezTo>
                <a:cubicBezTo>
                  <a:pt x="42112" y="188119"/>
                  <a:pt x="0" y="146007"/>
                  <a:pt x="0" y="94059"/>
                </a:cubicBezTo>
                <a:cubicBezTo>
                  <a:pt x="0" y="42112"/>
                  <a:pt x="42112" y="0"/>
                  <a:pt x="94059" y="0"/>
                </a:cubicBezTo>
                <a:cubicBezTo>
                  <a:pt x="146007" y="0"/>
                  <a:pt x="188119" y="42112"/>
                  <a:pt x="188119" y="94059"/>
                </a:cubicBezTo>
                <a:close/>
              </a:path>
            </a:pathLst>
          </a:custGeom>
          <a:solidFill>
            <a:schemeClr val="bg1"/>
          </a:solidFill>
          <a:ln w="1567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B4FCC14D-47F9-FED6-6E19-9927A2B8D0A1}"/>
              </a:ext>
            </a:extLst>
          </p:cNvPr>
          <p:cNvGrpSpPr/>
          <p:nvPr/>
        </p:nvGrpSpPr>
        <p:grpSpPr>
          <a:xfrm>
            <a:off x="182515" y="1364006"/>
            <a:ext cx="1714499" cy="1714500"/>
            <a:chOff x="0" y="3902723"/>
            <a:chExt cx="1714499" cy="1714500"/>
          </a:xfr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grpSpPr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82C2FA6-582D-2F9E-E056-BB39D59FFAE1}"/>
                </a:ext>
              </a:extLst>
            </p:cNvPr>
            <p:cNvSpPr/>
            <p:nvPr/>
          </p:nvSpPr>
          <p:spPr>
            <a:xfrm>
              <a:off x="0" y="3902723"/>
              <a:ext cx="1714499" cy="1714500"/>
            </a:xfrm>
            <a:prstGeom prst="ellipse">
              <a:avLst/>
            </a:prstGeom>
            <a:solidFill>
              <a:srgbClr val="FDBCB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D37302F-5563-E739-0BEE-F8A9D8A54223}"/>
                </a:ext>
              </a:extLst>
            </p:cNvPr>
            <p:cNvGrpSpPr/>
            <p:nvPr/>
          </p:nvGrpSpPr>
          <p:grpSpPr>
            <a:xfrm rot="20387369">
              <a:off x="406834" y="4487398"/>
              <a:ext cx="283485" cy="481794"/>
              <a:chOff x="180975" y="3887218"/>
              <a:chExt cx="609600" cy="1237232"/>
            </a:xfrm>
          </p:grpSpPr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69181D95-5A25-795C-24D1-7C1ABFC44136}"/>
                  </a:ext>
                </a:extLst>
              </p:cNvPr>
              <p:cNvSpPr/>
              <p:nvPr/>
            </p:nvSpPr>
            <p:spPr>
              <a:xfrm>
                <a:off x="180975" y="3887218"/>
                <a:ext cx="609600" cy="123723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AC120C5-50C7-DBCB-224B-E8B4E453A6EB}"/>
                  </a:ext>
                </a:extLst>
              </p:cNvPr>
              <p:cNvSpPr/>
              <p:nvPr/>
            </p:nvSpPr>
            <p:spPr>
              <a:xfrm rot="20407683">
                <a:off x="576085" y="4204327"/>
                <a:ext cx="188118" cy="188118"/>
              </a:xfrm>
              <a:custGeom>
                <a:avLst/>
                <a:gdLst>
                  <a:gd name="connsiteX0" fmla="*/ 188119 w 188118"/>
                  <a:gd name="connsiteY0" fmla="*/ 94059 h 188118"/>
                  <a:gd name="connsiteX1" fmla="*/ 94059 w 188118"/>
                  <a:gd name="connsiteY1" fmla="*/ 188119 h 188118"/>
                  <a:gd name="connsiteX2" fmla="*/ 0 w 188118"/>
                  <a:gd name="connsiteY2" fmla="*/ 94059 h 188118"/>
                  <a:gd name="connsiteX3" fmla="*/ 94059 w 188118"/>
                  <a:gd name="connsiteY3" fmla="*/ 0 h 188118"/>
                  <a:gd name="connsiteX4" fmla="*/ 188119 w 188118"/>
                  <a:gd name="connsiteY4" fmla="*/ 94059 h 188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8118" h="188118">
                    <a:moveTo>
                      <a:pt x="188119" y="94059"/>
                    </a:moveTo>
                    <a:cubicBezTo>
                      <a:pt x="188119" y="146007"/>
                      <a:pt x="146007" y="188119"/>
                      <a:pt x="94059" y="188119"/>
                    </a:cubicBezTo>
                    <a:cubicBezTo>
                      <a:pt x="42112" y="188119"/>
                      <a:pt x="0" y="146007"/>
                      <a:pt x="0" y="94059"/>
                    </a:cubicBezTo>
                    <a:cubicBezTo>
                      <a:pt x="0" y="42112"/>
                      <a:pt x="42112" y="0"/>
                      <a:pt x="94059" y="0"/>
                    </a:cubicBezTo>
                    <a:cubicBezTo>
                      <a:pt x="146007" y="0"/>
                      <a:pt x="188119" y="42112"/>
                      <a:pt x="188119" y="940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6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68660B6E-40DF-57E3-B545-EA1B34125B93}"/>
                </a:ext>
              </a:extLst>
            </p:cNvPr>
            <p:cNvGrpSpPr/>
            <p:nvPr/>
          </p:nvGrpSpPr>
          <p:grpSpPr>
            <a:xfrm rot="20387369">
              <a:off x="934431" y="4304137"/>
              <a:ext cx="283485" cy="481794"/>
              <a:chOff x="180975" y="3887218"/>
              <a:chExt cx="609600" cy="1237232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F9A5BAAF-5949-0044-D32D-5A9B1815463C}"/>
                  </a:ext>
                </a:extLst>
              </p:cNvPr>
              <p:cNvSpPr/>
              <p:nvPr/>
            </p:nvSpPr>
            <p:spPr>
              <a:xfrm>
                <a:off x="180975" y="3887218"/>
                <a:ext cx="609600" cy="123723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BFCA1AE-3288-5B64-AC8C-268340AB6BD3}"/>
                  </a:ext>
                </a:extLst>
              </p:cNvPr>
              <p:cNvSpPr/>
              <p:nvPr/>
            </p:nvSpPr>
            <p:spPr>
              <a:xfrm rot="20407683">
                <a:off x="576085" y="4204327"/>
                <a:ext cx="188118" cy="188118"/>
              </a:xfrm>
              <a:custGeom>
                <a:avLst/>
                <a:gdLst>
                  <a:gd name="connsiteX0" fmla="*/ 188119 w 188118"/>
                  <a:gd name="connsiteY0" fmla="*/ 94059 h 188118"/>
                  <a:gd name="connsiteX1" fmla="*/ 94059 w 188118"/>
                  <a:gd name="connsiteY1" fmla="*/ 188119 h 188118"/>
                  <a:gd name="connsiteX2" fmla="*/ 0 w 188118"/>
                  <a:gd name="connsiteY2" fmla="*/ 94059 h 188118"/>
                  <a:gd name="connsiteX3" fmla="*/ 94059 w 188118"/>
                  <a:gd name="connsiteY3" fmla="*/ 0 h 188118"/>
                  <a:gd name="connsiteX4" fmla="*/ 188119 w 188118"/>
                  <a:gd name="connsiteY4" fmla="*/ 94059 h 1881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88118" h="188118">
                    <a:moveTo>
                      <a:pt x="188119" y="94059"/>
                    </a:moveTo>
                    <a:cubicBezTo>
                      <a:pt x="188119" y="146007"/>
                      <a:pt x="146007" y="188119"/>
                      <a:pt x="94059" y="188119"/>
                    </a:cubicBezTo>
                    <a:cubicBezTo>
                      <a:pt x="42112" y="188119"/>
                      <a:pt x="0" y="146007"/>
                      <a:pt x="0" y="94059"/>
                    </a:cubicBezTo>
                    <a:cubicBezTo>
                      <a:pt x="0" y="42112"/>
                      <a:pt x="42112" y="0"/>
                      <a:pt x="94059" y="0"/>
                    </a:cubicBezTo>
                    <a:cubicBezTo>
                      <a:pt x="146007" y="0"/>
                      <a:pt x="188119" y="42112"/>
                      <a:pt x="188119" y="94059"/>
                    </a:cubicBezTo>
                    <a:close/>
                  </a:path>
                </a:pathLst>
              </a:custGeom>
              <a:solidFill>
                <a:schemeClr val="bg1"/>
              </a:solidFill>
              <a:ln w="15677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N"/>
              </a:p>
            </p:txBody>
          </p:sp>
        </p:grp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2DD9DE5-E1CD-9433-F4B8-0A911F395396}"/>
                </a:ext>
              </a:extLst>
            </p:cNvPr>
            <p:cNvSpPr/>
            <p:nvPr/>
          </p:nvSpPr>
          <p:spPr>
            <a:xfrm rot="3232820">
              <a:off x="980802" y="5060575"/>
              <a:ext cx="317618" cy="346075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9FA940D-9C7E-4758-2134-D85ADAFB5D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7665" y="4216186"/>
              <a:ext cx="291291" cy="474151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8087FBCD-B533-C604-69C1-D69E24F594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1774" y="4011982"/>
              <a:ext cx="534593" cy="14876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DA56534A-7386-586D-6DD8-84D2B340E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430887"/>
              </p:ext>
            </p:extLst>
          </p:nvPr>
        </p:nvGraphicFramePr>
        <p:xfrm>
          <a:off x="9355571" y="4088104"/>
          <a:ext cx="1504950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1650">
                  <a:extLst>
                    <a:ext uri="{9D8B030D-6E8A-4147-A177-3AD203B41FA5}">
                      <a16:colId xmlns:a16="http://schemas.microsoft.com/office/drawing/2014/main" val="2011179178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833451750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3922440228"/>
                    </a:ext>
                  </a:extLst>
                </a:gridCol>
              </a:tblGrid>
              <a:tr h="30924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605569"/>
                  </a:ext>
                </a:extLst>
              </a:tr>
              <a:tr h="309243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178671"/>
                  </a:ext>
                </a:extLst>
              </a:tr>
              <a:tr h="30924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463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331744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C7FBF-0FB6-A186-97AB-06BCDE15C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0025475F-E576-6429-2165-6703FD8A4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42" y="4713244"/>
            <a:ext cx="1231505" cy="1074052"/>
          </a:xfrm>
          <a:prstGeom prst="rect">
            <a:avLst/>
          </a:prstGeom>
          <a:effectLst>
            <a:softEdge rad="127000"/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8F9B96A-E226-AE26-FB49-EBA58F5F5888}"/>
              </a:ext>
            </a:extLst>
          </p:cNvPr>
          <p:cNvSpPr txBox="1"/>
          <p:nvPr/>
        </p:nvSpPr>
        <p:spPr bwMode="auto">
          <a:xfrm>
            <a:off x="1781174" y="117330"/>
            <a:ext cx="9496425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Constraints of Spreadsheets in Finance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652969-AEC9-9F76-72D9-418F366C0078}"/>
              </a:ext>
            </a:extLst>
          </p:cNvPr>
          <p:cNvSpPr txBox="1"/>
          <p:nvPr/>
        </p:nvSpPr>
        <p:spPr>
          <a:xfrm>
            <a:off x="1947223" y="671328"/>
            <a:ext cx="9690624" cy="5550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Not possible to generate Cash Flow Forecasts of 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different periods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.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Cannot generate Cashflow Forecasts with 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changed criteria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.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Actuals are rarely included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in Cash Forecast reports.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Consolidation is challenging 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- whether Spreadsheets are hosted on </a:t>
            </a:r>
          </a:p>
          <a:p>
            <a:pPr marL="0" marR="0" lvl="0" indent="26670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Cloud servers or on local systems.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Impossible to 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consolidate by Companies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, Projects, Parties, other Filters.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Normally, very 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difficult to track Credit </a:t>
            </a: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Facilities vs Receivables</a:t>
            </a:r>
          </a:p>
          <a:p>
            <a:pPr marL="285750" marR="0" lvl="0" indent="-285750" algn="l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x"/>
              <a:tabLst/>
              <a:defRPr/>
            </a:pPr>
            <a:r>
              <a:rPr kumimoji="0" lang="en-IN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Hard to keep an eye on the Credit Facilities from both Banks (and Non -Banking Institutions).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5DB98F4E-2098-7F18-1385-7265785FC95A}"/>
              </a:ext>
            </a:extLst>
          </p:cNvPr>
          <p:cNvSpPr/>
          <p:nvPr/>
        </p:nvSpPr>
        <p:spPr>
          <a:xfrm rot="20407683">
            <a:off x="1064329" y="4649842"/>
            <a:ext cx="94059" cy="97033"/>
          </a:xfrm>
          <a:custGeom>
            <a:avLst/>
            <a:gdLst>
              <a:gd name="connsiteX0" fmla="*/ 188119 w 188118"/>
              <a:gd name="connsiteY0" fmla="*/ 94059 h 188118"/>
              <a:gd name="connsiteX1" fmla="*/ 94059 w 188118"/>
              <a:gd name="connsiteY1" fmla="*/ 188119 h 188118"/>
              <a:gd name="connsiteX2" fmla="*/ 0 w 188118"/>
              <a:gd name="connsiteY2" fmla="*/ 94059 h 188118"/>
              <a:gd name="connsiteX3" fmla="*/ 94059 w 188118"/>
              <a:gd name="connsiteY3" fmla="*/ 0 h 188118"/>
              <a:gd name="connsiteX4" fmla="*/ 188119 w 188118"/>
              <a:gd name="connsiteY4" fmla="*/ 94059 h 18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118" h="188118">
                <a:moveTo>
                  <a:pt x="188119" y="94059"/>
                </a:moveTo>
                <a:cubicBezTo>
                  <a:pt x="188119" y="146007"/>
                  <a:pt x="146007" y="188119"/>
                  <a:pt x="94059" y="188119"/>
                </a:cubicBezTo>
                <a:cubicBezTo>
                  <a:pt x="42112" y="188119"/>
                  <a:pt x="0" y="146007"/>
                  <a:pt x="0" y="94059"/>
                </a:cubicBezTo>
                <a:cubicBezTo>
                  <a:pt x="0" y="42112"/>
                  <a:pt x="42112" y="0"/>
                  <a:pt x="94059" y="0"/>
                </a:cubicBezTo>
                <a:cubicBezTo>
                  <a:pt x="146007" y="0"/>
                  <a:pt x="188119" y="42112"/>
                  <a:pt x="188119" y="94059"/>
                </a:cubicBezTo>
                <a:close/>
              </a:path>
            </a:pathLst>
          </a:custGeom>
          <a:solidFill>
            <a:schemeClr val="bg1"/>
          </a:solidFill>
          <a:ln w="15677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858B2-66CE-1554-9F6E-82361EA699FA}"/>
              </a:ext>
            </a:extLst>
          </p:cNvPr>
          <p:cNvGrpSpPr/>
          <p:nvPr/>
        </p:nvGrpSpPr>
        <p:grpSpPr>
          <a:xfrm>
            <a:off x="193387" y="512566"/>
            <a:ext cx="1714499" cy="2317087"/>
            <a:chOff x="139651" y="1032332"/>
            <a:chExt cx="1714499" cy="2317087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8E0DE584-FB64-5ABE-F68E-ED7D38FAFD81}"/>
                </a:ext>
              </a:extLst>
            </p:cNvPr>
            <p:cNvGrpSpPr/>
            <p:nvPr/>
          </p:nvGrpSpPr>
          <p:grpSpPr>
            <a:xfrm rot="1467572">
              <a:off x="139651" y="1140598"/>
              <a:ext cx="1714499" cy="1714500"/>
              <a:chOff x="0" y="3902723"/>
              <a:chExt cx="1714499" cy="1714500"/>
            </a:xfrm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48D64D8D-54D6-0A3D-AE5E-302A62899CF4}"/>
                  </a:ext>
                </a:extLst>
              </p:cNvPr>
              <p:cNvSpPr/>
              <p:nvPr/>
            </p:nvSpPr>
            <p:spPr>
              <a:xfrm>
                <a:off x="0" y="3902723"/>
                <a:ext cx="1714499" cy="1714500"/>
              </a:xfrm>
              <a:prstGeom prst="ellipse">
                <a:avLst/>
              </a:prstGeom>
              <a:solidFill>
                <a:srgbClr val="FDBCB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IN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85D04E53-6FB3-9CD0-9BAC-71A2259AAF24}"/>
                  </a:ext>
                </a:extLst>
              </p:cNvPr>
              <p:cNvGrpSpPr/>
              <p:nvPr/>
            </p:nvGrpSpPr>
            <p:grpSpPr>
              <a:xfrm rot="20387369">
                <a:off x="406834" y="4487398"/>
                <a:ext cx="283485" cy="481794"/>
                <a:chOff x="180975" y="3887218"/>
                <a:chExt cx="609600" cy="1237232"/>
              </a:xfrm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4055DB2B-731F-C6DA-9142-2D8CADF1A07A}"/>
                    </a:ext>
                  </a:extLst>
                </p:cNvPr>
                <p:cNvSpPr/>
                <p:nvPr/>
              </p:nvSpPr>
              <p:spPr>
                <a:xfrm>
                  <a:off x="180975" y="3887218"/>
                  <a:ext cx="609600" cy="12372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63E7E542-414F-3EFC-07B8-645ECF78F633}"/>
                    </a:ext>
                  </a:extLst>
                </p:cNvPr>
                <p:cNvSpPr/>
                <p:nvPr/>
              </p:nvSpPr>
              <p:spPr>
                <a:xfrm rot="20407683">
                  <a:off x="576085" y="4204327"/>
                  <a:ext cx="188118" cy="188118"/>
                </a:xfrm>
                <a:custGeom>
                  <a:avLst/>
                  <a:gdLst>
                    <a:gd name="connsiteX0" fmla="*/ 188119 w 188118"/>
                    <a:gd name="connsiteY0" fmla="*/ 94059 h 188118"/>
                    <a:gd name="connsiteX1" fmla="*/ 94059 w 188118"/>
                    <a:gd name="connsiteY1" fmla="*/ 188119 h 188118"/>
                    <a:gd name="connsiteX2" fmla="*/ 0 w 188118"/>
                    <a:gd name="connsiteY2" fmla="*/ 94059 h 188118"/>
                    <a:gd name="connsiteX3" fmla="*/ 94059 w 188118"/>
                    <a:gd name="connsiteY3" fmla="*/ 0 h 188118"/>
                    <a:gd name="connsiteX4" fmla="*/ 188119 w 188118"/>
                    <a:gd name="connsiteY4" fmla="*/ 94059 h 18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8118" h="188118">
                      <a:moveTo>
                        <a:pt x="188119" y="94059"/>
                      </a:moveTo>
                      <a:cubicBezTo>
                        <a:pt x="188119" y="146007"/>
                        <a:pt x="146007" y="188119"/>
                        <a:pt x="94059" y="188119"/>
                      </a:cubicBezTo>
                      <a:cubicBezTo>
                        <a:pt x="42112" y="188119"/>
                        <a:pt x="0" y="146007"/>
                        <a:pt x="0" y="94059"/>
                      </a:cubicBezTo>
                      <a:cubicBezTo>
                        <a:pt x="0" y="42112"/>
                        <a:pt x="42112" y="0"/>
                        <a:pt x="94059" y="0"/>
                      </a:cubicBezTo>
                      <a:cubicBezTo>
                        <a:pt x="146007" y="0"/>
                        <a:pt x="188119" y="42112"/>
                        <a:pt x="188119" y="9405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6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584FACFA-9A73-330F-6FA2-2B7E3569D376}"/>
                  </a:ext>
                </a:extLst>
              </p:cNvPr>
              <p:cNvGrpSpPr/>
              <p:nvPr/>
            </p:nvGrpSpPr>
            <p:grpSpPr>
              <a:xfrm rot="20387369">
                <a:off x="934431" y="4304137"/>
                <a:ext cx="283485" cy="481794"/>
                <a:chOff x="180975" y="3887218"/>
                <a:chExt cx="609600" cy="1237232"/>
              </a:xfrm>
            </p:grpSpPr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7C255E83-4D49-AA43-7CC7-0AEE3CDA57E2}"/>
                    </a:ext>
                  </a:extLst>
                </p:cNvPr>
                <p:cNvSpPr/>
                <p:nvPr/>
              </p:nvSpPr>
              <p:spPr>
                <a:xfrm>
                  <a:off x="180975" y="3887218"/>
                  <a:ext cx="609600" cy="1237232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Freeform: Shape 27">
                  <a:extLst>
                    <a:ext uri="{FF2B5EF4-FFF2-40B4-BE49-F238E27FC236}">
                      <a16:creationId xmlns:a16="http://schemas.microsoft.com/office/drawing/2014/main" id="{E788C2C9-E69F-E120-74FA-7D660B0C1D78}"/>
                    </a:ext>
                  </a:extLst>
                </p:cNvPr>
                <p:cNvSpPr/>
                <p:nvPr/>
              </p:nvSpPr>
              <p:spPr>
                <a:xfrm rot="20407683">
                  <a:off x="576085" y="4204327"/>
                  <a:ext cx="188118" cy="188118"/>
                </a:xfrm>
                <a:custGeom>
                  <a:avLst/>
                  <a:gdLst>
                    <a:gd name="connsiteX0" fmla="*/ 188119 w 188118"/>
                    <a:gd name="connsiteY0" fmla="*/ 94059 h 188118"/>
                    <a:gd name="connsiteX1" fmla="*/ 94059 w 188118"/>
                    <a:gd name="connsiteY1" fmla="*/ 188119 h 188118"/>
                    <a:gd name="connsiteX2" fmla="*/ 0 w 188118"/>
                    <a:gd name="connsiteY2" fmla="*/ 94059 h 188118"/>
                    <a:gd name="connsiteX3" fmla="*/ 94059 w 188118"/>
                    <a:gd name="connsiteY3" fmla="*/ 0 h 188118"/>
                    <a:gd name="connsiteX4" fmla="*/ 188119 w 188118"/>
                    <a:gd name="connsiteY4" fmla="*/ 94059 h 18811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8118" h="188118">
                      <a:moveTo>
                        <a:pt x="188119" y="94059"/>
                      </a:moveTo>
                      <a:cubicBezTo>
                        <a:pt x="188119" y="146007"/>
                        <a:pt x="146007" y="188119"/>
                        <a:pt x="94059" y="188119"/>
                      </a:cubicBezTo>
                      <a:cubicBezTo>
                        <a:pt x="42112" y="188119"/>
                        <a:pt x="0" y="146007"/>
                        <a:pt x="0" y="94059"/>
                      </a:cubicBezTo>
                      <a:cubicBezTo>
                        <a:pt x="0" y="42112"/>
                        <a:pt x="42112" y="0"/>
                        <a:pt x="94059" y="0"/>
                      </a:cubicBezTo>
                      <a:cubicBezTo>
                        <a:pt x="146007" y="0"/>
                        <a:pt x="188119" y="42112"/>
                        <a:pt x="188119" y="94059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 w="15677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IN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871EB38-C32C-534F-E0E2-5BBBFE09AC6D}"/>
                </a:ext>
              </a:extLst>
            </p:cNvPr>
            <p:cNvSpPr/>
            <p:nvPr/>
          </p:nvSpPr>
          <p:spPr>
            <a:xfrm>
              <a:off x="554153" y="2321729"/>
              <a:ext cx="874496" cy="188664"/>
            </a:xfrm>
            <a:custGeom>
              <a:avLst/>
              <a:gdLst>
                <a:gd name="connsiteX0" fmla="*/ 800100 w 808590"/>
                <a:gd name="connsiteY0" fmla="*/ 9525 h 295275"/>
                <a:gd name="connsiteX1" fmla="*/ 752475 w 808590"/>
                <a:gd name="connsiteY1" fmla="*/ 0 h 295275"/>
                <a:gd name="connsiteX2" fmla="*/ 657225 w 808590"/>
                <a:gd name="connsiteY2" fmla="*/ 9525 h 295275"/>
                <a:gd name="connsiteX3" fmla="*/ 581025 w 808590"/>
                <a:gd name="connsiteY3" fmla="*/ 38100 h 295275"/>
                <a:gd name="connsiteX4" fmla="*/ 476250 w 808590"/>
                <a:gd name="connsiteY4" fmla="*/ 85725 h 295275"/>
                <a:gd name="connsiteX5" fmla="*/ 409575 w 808590"/>
                <a:gd name="connsiteY5" fmla="*/ 123825 h 295275"/>
                <a:gd name="connsiteX6" fmla="*/ 352425 w 808590"/>
                <a:gd name="connsiteY6" fmla="*/ 142875 h 295275"/>
                <a:gd name="connsiteX7" fmla="*/ 171450 w 808590"/>
                <a:gd name="connsiteY7" fmla="*/ 209550 h 295275"/>
                <a:gd name="connsiteX8" fmla="*/ 142875 w 808590"/>
                <a:gd name="connsiteY8" fmla="*/ 219075 h 295275"/>
                <a:gd name="connsiteX9" fmla="*/ 0 w 808590"/>
                <a:gd name="connsiteY9" fmla="*/ 228600 h 295275"/>
                <a:gd name="connsiteX10" fmla="*/ 28575 w 808590"/>
                <a:gd name="connsiteY10" fmla="*/ 266700 h 295275"/>
                <a:gd name="connsiteX11" fmla="*/ 104775 w 808590"/>
                <a:gd name="connsiteY11" fmla="*/ 295275 h 295275"/>
                <a:gd name="connsiteX12" fmla="*/ 285750 w 808590"/>
                <a:gd name="connsiteY12" fmla="*/ 285750 h 295275"/>
                <a:gd name="connsiteX13" fmla="*/ 342900 w 808590"/>
                <a:gd name="connsiteY13" fmla="*/ 276225 h 295275"/>
                <a:gd name="connsiteX14" fmla="*/ 409575 w 808590"/>
                <a:gd name="connsiteY14" fmla="*/ 257175 h 295275"/>
                <a:gd name="connsiteX15" fmla="*/ 447675 w 808590"/>
                <a:gd name="connsiteY15" fmla="*/ 238125 h 295275"/>
                <a:gd name="connsiteX16" fmla="*/ 552450 w 808590"/>
                <a:gd name="connsiteY16" fmla="*/ 190500 h 295275"/>
                <a:gd name="connsiteX17" fmla="*/ 590550 w 808590"/>
                <a:gd name="connsiteY17" fmla="*/ 161925 h 295275"/>
                <a:gd name="connsiteX18" fmla="*/ 638175 w 808590"/>
                <a:gd name="connsiteY18" fmla="*/ 133350 h 295275"/>
                <a:gd name="connsiteX19" fmla="*/ 676275 w 808590"/>
                <a:gd name="connsiteY19" fmla="*/ 104775 h 295275"/>
                <a:gd name="connsiteX20" fmla="*/ 714375 w 808590"/>
                <a:gd name="connsiteY20" fmla="*/ 85725 h 295275"/>
                <a:gd name="connsiteX21" fmla="*/ 781050 w 808590"/>
                <a:gd name="connsiteY21" fmla="*/ 47625 h 295275"/>
                <a:gd name="connsiteX22" fmla="*/ 800100 w 808590"/>
                <a:gd name="connsiteY22" fmla="*/ 9525 h 295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08590" h="295275">
                  <a:moveTo>
                    <a:pt x="800100" y="9525"/>
                  </a:moveTo>
                  <a:cubicBezTo>
                    <a:pt x="795337" y="1587"/>
                    <a:pt x="768664" y="0"/>
                    <a:pt x="752475" y="0"/>
                  </a:cubicBezTo>
                  <a:cubicBezTo>
                    <a:pt x="720567" y="0"/>
                    <a:pt x="688762" y="4673"/>
                    <a:pt x="657225" y="9525"/>
                  </a:cubicBezTo>
                  <a:cubicBezTo>
                    <a:pt x="645005" y="11405"/>
                    <a:pt x="582498" y="37548"/>
                    <a:pt x="581025" y="38100"/>
                  </a:cubicBezTo>
                  <a:cubicBezTo>
                    <a:pt x="524684" y="59228"/>
                    <a:pt x="563763" y="35717"/>
                    <a:pt x="476250" y="85725"/>
                  </a:cubicBezTo>
                  <a:cubicBezTo>
                    <a:pt x="454025" y="98425"/>
                    <a:pt x="432817" y="113098"/>
                    <a:pt x="409575" y="123825"/>
                  </a:cubicBezTo>
                  <a:cubicBezTo>
                    <a:pt x="391343" y="132240"/>
                    <a:pt x="371140" y="135597"/>
                    <a:pt x="352425" y="142875"/>
                  </a:cubicBezTo>
                  <a:cubicBezTo>
                    <a:pt x="143878" y="223977"/>
                    <a:pt x="318642" y="165392"/>
                    <a:pt x="171450" y="209550"/>
                  </a:cubicBezTo>
                  <a:cubicBezTo>
                    <a:pt x="161833" y="212435"/>
                    <a:pt x="152854" y="217966"/>
                    <a:pt x="142875" y="219075"/>
                  </a:cubicBezTo>
                  <a:cubicBezTo>
                    <a:pt x="95436" y="224346"/>
                    <a:pt x="47625" y="225425"/>
                    <a:pt x="0" y="228600"/>
                  </a:cubicBezTo>
                  <a:cubicBezTo>
                    <a:pt x="9525" y="241300"/>
                    <a:pt x="15875" y="257175"/>
                    <a:pt x="28575" y="266700"/>
                  </a:cubicBezTo>
                  <a:cubicBezTo>
                    <a:pt x="37687" y="273534"/>
                    <a:pt x="88070" y="289707"/>
                    <a:pt x="104775" y="295275"/>
                  </a:cubicBezTo>
                  <a:cubicBezTo>
                    <a:pt x="165100" y="292100"/>
                    <a:pt x="225534" y="290567"/>
                    <a:pt x="285750" y="285750"/>
                  </a:cubicBezTo>
                  <a:cubicBezTo>
                    <a:pt x="305001" y="284210"/>
                    <a:pt x="323962" y="280013"/>
                    <a:pt x="342900" y="276225"/>
                  </a:cubicBezTo>
                  <a:cubicBezTo>
                    <a:pt x="358005" y="273204"/>
                    <a:pt x="393688" y="263984"/>
                    <a:pt x="409575" y="257175"/>
                  </a:cubicBezTo>
                  <a:cubicBezTo>
                    <a:pt x="422626" y="251582"/>
                    <a:pt x="434700" y="243892"/>
                    <a:pt x="447675" y="238125"/>
                  </a:cubicBezTo>
                  <a:cubicBezTo>
                    <a:pt x="496947" y="216226"/>
                    <a:pt x="502589" y="220416"/>
                    <a:pt x="552450" y="190500"/>
                  </a:cubicBezTo>
                  <a:cubicBezTo>
                    <a:pt x="566063" y="182332"/>
                    <a:pt x="577341" y="170731"/>
                    <a:pt x="590550" y="161925"/>
                  </a:cubicBezTo>
                  <a:cubicBezTo>
                    <a:pt x="605954" y="151656"/>
                    <a:pt x="622771" y="143619"/>
                    <a:pt x="638175" y="133350"/>
                  </a:cubicBezTo>
                  <a:cubicBezTo>
                    <a:pt x="651384" y="124544"/>
                    <a:pt x="662813" y="113189"/>
                    <a:pt x="676275" y="104775"/>
                  </a:cubicBezTo>
                  <a:cubicBezTo>
                    <a:pt x="688316" y="97250"/>
                    <a:pt x="702047" y="92770"/>
                    <a:pt x="714375" y="85725"/>
                  </a:cubicBezTo>
                  <a:cubicBezTo>
                    <a:pt x="762204" y="58394"/>
                    <a:pt x="723483" y="72297"/>
                    <a:pt x="781050" y="47625"/>
                  </a:cubicBezTo>
                  <a:cubicBezTo>
                    <a:pt x="824327" y="29078"/>
                    <a:pt x="804863" y="17463"/>
                    <a:pt x="800100" y="9525"/>
                  </a:cubicBezTo>
                  <a:close/>
                </a:path>
              </a:pathLst>
            </a:cu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2" name="Graphic 6" descr="Right pointing backhand index">
              <a:extLst>
                <a:ext uri="{FF2B5EF4-FFF2-40B4-BE49-F238E27FC236}">
                  <a16:creationId xmlns:a16="http://schemas.microsoft.com/office/drawing/2014/main" id="{D8FB1224-376C-00B9-F7FD-4228848C0C83}"/>
                </a:ext>
              </a:extLst>
            </p:cNvPr>
            <p:cNvSpPr/>
            <p:nvPr/>
          </p:nvSpPr>
          <p:spPr>
            <a:xfrm rot="19002022">
              <a:off x="158912" y="2587850"/>
              <a:ext cx="1012514" cy="761569"/>
            </a:xfrm>
            <a:custGeom>
              <a:avLst/>
              <a:gdLst>
                <a:gd name="connsiteX0" fmla="*/ 752475 w 800100"/>
                <a:gd name="connsiteY0" fmla="*/ 133545 h 533594"/>
                <a:gd name="connsiteX1" fmla="*/ 280988 w 800100"/>
                <a:gd name="connsiteY1" fmla="*/ 133545 h 533594"/>
                <a:gd name="connsiteX2" fmla="*/ 457200 w 800100"/>
                <a:gd name="connsiteY2" fmla="*/ 94492 h 533594"/>
                <a:gd name="connsiteX3" fmla="*/ 493395 w 800100"/>
                <a:gd name="connsiteY3" fmla="*/ 37342 h 533594"/>
                <a:gd name="connsiteX4" fmla="*/ 436245 w 800100"/>
                <a:gd name="connsiteY4" fmla="*/ 1147 h 533594"/>
                <a:gd name="connsiteX5" fmla="*/ 179070 w 800100"/>
                <a:gd name="connsiteY5" fmla="*/ 58297 h 533594"/>
                <a:gd name="connsiteX6" fmla="*/ 152400 w 800100"/>
                <a:gd name="connsiteY6" fmla="*/ 76395 h 533594"/>
                <a:gd name="connsiteX7" fmla="*/ 71438 w 800100"/>
                <a:gd name="connsiteY7" fmla="*/ 181170 h 533594"/>
                <a:gd name="connsiteX8" fmla="*/ 0 w 800100"/>
                <a:gd name="connsiteY8" fmla="*/ 181170 h 533594"/>
                <a:gd name="connsiteX9" fmla="*/ 0 w 800100"/>
                <a:gd name="connsiteY9" fmla="*/ 457395 h 533594"/>
                <a:gd name="connsiteX10" fmla="*/ 47625 w 800100"/>
                <a:gd name="connsiteY10" fmla="*/ 457395 h 533594"/>
                <a:gd name="connsiteX11" fmla="*/ 247650 w 800100"/>
                <a:gd name="connsiteY11" fmla="*/ 533595 h 533594"/>
                <a:gd name="connsiteX12" fmla="*/ 419100 w 800100"/>
                <a:gd name="connsiteY12" fmla="*/ 533595 h 533594"/>
                <a:gd name="connsiteX13" fmla="*/ 476250 w 800100"/>
                <a:gd name="connsiteY13" fmla="*/ 476445 h 533594"/>
                <a:gd name="connsiteX14" fmla="*/ 461010 w 800100"/>
                <a:gd name="connsiteY14" fmla="*/ 438345 h 533594"/>
                <a:gd name="connsiteX15" fmla="*/ 466725 w 800100"/>
                <a:gd name="connsiteY15" fmla="*/ 438345 h 533594"/>
                <a:gd name="connsiteX16" fmla="*/ 523875 w 800100"/>
                <a:gd name="connsiteY16" fmla="*/ 381195 h 533594"/>
                <a:gd name="connsiteX17" fmla="*/ 507683 w 800100"/>
                <a:gd name="connsiteY17" fmla="*/ 341190 h 533594"/>
                <a:gd name="connsiteX18" fmla="*/ 552450 w 800100"/>
                <a:gd name="connsiteY18" fmla="*/ 285945 h 533594"/>
                <a:gd name="connsiteX19" fmla="*/ 495300 w 800100"/>
                <a:gd name="connsiteY19" fmla="*/ 228795 h 533594"/>
                <a:gd name="connsiteX20" fmla="*/ 752475 w 800100"/>
                <a:gd name="connsiteY20" fmla="*/ 228795 h 533594"/>
                <a:gd name="connsiteX21" fmla="*/ 800100 w 800100"/>
                <a:gd name="connsiteY21" fmla="*/ 181170 h 533594"/>
                <a:gd name="connsiteX22" fmla="*/ 752475 w 800100"/>
                <a:gd name="connsiteY22" fmla="*/ 133545 h 533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800100" h="533594">
                  <a:moveTo>
                    <a:pt x="752475" y="133545"/>
                  </a:moveTo>
                  <a:lnTo>
                    <a:pt x="280988" y="133545"/>
                  </a:lnTo>
                  <a:lnTo>
                    <a:pt x="457200" y="94492"/>
                  </a:lnTo>
                  <a:cubicBezTo>
                    <a:pt x="482918" y="88777"/>
                    <a:pt x="499110" y="63060"/>
                    <a:pt x="493395" y="37342"/>
                  </a:cubicBezTo>
                  <a:cubicBezTo>
                    <a:pt x="487680" y="11625"/>
                    <a:pt x="461963" y="-4568"/>
                    <a:pt x="436245" y="1147"/>
                  </a:cubicBezTo>
                  <a:lnTo>
                    <a:pt x="179070" y="58297"/>
                  </a:lnTo>
                  <a:cubicBezTo>
                    <a:pt x="169545" y="61155"/>
                    <a:pt x="160020" y="66870"/>
                    <a:pt x="152400" y="76395"/>
                  </a:cubicBezTo>
                  <a:lnTo>
                    <a:pt x="71438" y="181170"/>
                  </a:lnTo>
                  <a:lnTo>
                    <a:pt x="0" y="181170"/>
                  </a:lnTo>
                  <a:lnTo>
                    <a:pt x="0" y="457395"/>
                  </a:lnTo>
                  <a:lnTo>
                    <a:pt x="47625" y="457395"/>
                  </a:lnTo>
                  <a:cubicBezTo>
                    <a:pt x="115253" y="457395"/>
                    <a:pt x="120015" y="533595"/>
                    <a:pt x="247650" y="533595"/>
                  </a:cubicBezTo>
                  <a:cubicBezTo>
                    <a:pt x="278130" y="533595"/>
                    <a:pt x="379095" y="533595"/>
                    <a:pt x="419100" y="533595"/>
                  </a:cubicBezTo>
                  <a:cubicBezTo>
                    <a:pt x="450533" y="533595"/>
                    <a:pt x="476250" y="507877"/>
                    <a:pt x="476250" y="476445"/>
                  </a:cubicBezTo>
                  <a:cubicBezTo>
                    <a:pt x="476250" y="461205"/>
                    <a:pt x="470535" y="447870"/>
                    <a:pt x="461010" y="438345"/>
                  </a:cubicBezTo>
                  <a:cubicBezTo>
                    <a:pt x="462915" y="438345"/>
                    <a:pt x="464820" y="438345"/>
                    <a:pt x="466725" y="438345"/>
                  </a:cubicBezTo>
                  <a:cubicBezTo>
                    <a:pt x="498158" y="438345"/>
                    <a:pt x="523875" y="412627"/>
                    <a:pt x="523875" y="381195"/>
                  </a:cubicBezTo>
                  <a:cubicBezTo>
                    <a:pt x="523875" y="365955"/>
                    <a:pt x="518160" y="351667"/>
                    <a:pt x="507683" y="341190"/>
                  </a:cubicBezTo>
                  <a:cubicBezTo>
                    <a:pt x="533400" y="335475"/>
                    <a:pt x="552450" y="312615"/>
                    <a:pt x="552450" y="285945"/>
                  </a:cubicBezTo>
                  <a:cubicBezTo>
                    <a:pt x="552450" y="254512"/>
                    <a:pt x="526733" y="228795"/>
                    <a:pt x="495300" y="228795"/>
                  </a:cubicBezTo>
                  <a:lnTo>
                    <a:pt x="752475" y="228795"/>
                  </a:lnTo>
                  <a:cubicBezTo>
                    <a:pt x="779145" y="228795"/>
                    <a:pt x="800100" y="207840"/>
                    <a:pt x="800100" y="181170"/>
                  </a:cubicBezTo>
                  <a:cubicBezTo>
                    <a:pt x="800100" y="154500"/>
                    <a:pt x="779145" y="133545"/>
                    <a:pt x="752475" y="133545"/>
                  </a:cubicBezTo>
                  <a:close/>
                </a:path>
              </a:pathLst>
            </a:custGeom>
            <a:solidFill>
              <a:srgbClr val="FDBCB4"/>
            </a:solidFill>
            <a:ln w="9525" cap="flat">
              <a:solidFill>
                <a:schemeClr val="tx1"/>
              </a:solidFill>
              <a:prstDash val="solid"/>
              <a:miter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27731ECD-3EA7-34E6-47E2-0557DBC8D29E}"/>
                </a:ext>
              </a:extLst>
            </p:cNvPr>
            <p:cNvSpPr/>
            <p:nvPr/>
          </p:nvSpPr>
          <p:spPr>
            <a:xfrm rot="8090008">
              <a:off x="438150" y="1110778"/>
              <a:ext cx="507247" cy="350356"/>
            </a:xfrm>
            <a:prstGeom prst="arc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7C64884A-54DA-4989-7421-66CA058349A3}"/>
                </a:ext>
              </a:extLst>
            </p:cNvPr>
            <p:cNvSpPr/>
            <p:nvPr/>
          </p:nvSpPr>
          <p:spPr>
            <a:xfrm rot="8090008">
              <a:off x="1085850" y="1186978"/>
              <a:ext cx="507247" cy="350356"/>
            </a:xfrm>
            <a:prstGeom prst="arc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00CCD331-FDBA-510D-2BCA-37F722009B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22" y="3602550"/>
            <a:ext cx="1657581" cy="1409897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29" name="Graphic 28" descr="Magnifying glass">
            <a:extLst>
              <a:ext uri="{FF2B5EF4-FFF2-40B4-BE49-F238E27FC236}">
                <a16:creationId xmlns:a16="http://schemas.microsoft.com/office/drawing/2014/main" id="{FF4FC0C9-3547-1CB5-12AE-52785F442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89315" y="4095064"/>
            <a:ext cx="1178556" cy="117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4231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5C5EF-5D8C-FC38-F32D-CA5337A95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9FAD56-C164-6158-76DF-9B897BCC3CC8}"/>
              </a:ext>
            </a:extLst>
          </p:cNvPr>
          <p:cNvSpPr txBox="1"/>
          <p:nvPr/>
        </p:nvSpPr>
        <p:spPr bwMode="auto">
          <a:xfrm>
            <a:off x="2421858" y="100115"/>
            <a:ext cx="6000750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IN" sz="3600" b="1" dirty="0">
                <a:latin typeface="Poppins" panose="00000500000000000000" pitchFamily="2" charset="0"/>
                <a:cs typeface="Poppins" panose="00000500000000000000" pitchFamily="2" charset="0"/>
              </a:rPr>
              <a:t>How Does CRP Help You ?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147E004-242A-83CB-72BD-2F9F26DE8455}"/>
              </a:ext>
            </a:extLst>
          </p:cNvPr>
          <p:cNvSpPr/>
          <p:nvPr/>
        </p:nvSpPr>
        <p:spPr>
          <a:xfrm rot="20407683">
            <a:off x="1064329" y="4649842"/>
            <a:ext cx="94059" cy="97033"/>
          </a:xfrm>
          <a:custGeom>
            <a:avLst/>
            <a:gdLst>
              <a:gd name="connsiteX0" fmla="*/ 188119 w 188118"/>
              <a:gd name="connsiteY0" fmla="*/ 94059 h 188118"/>
              <a:gd name="connsiteX1" fmla="*/ 94059 w 188118"/>
              <a:gd name="connsiteY1" fmla="*/ 188119 h 188118"/>
              <a:gd name="connsiteX2" fmla="*/ 0 w 188118"/>
              <a:gd name="connsiteY2" fmla="*/ 94059 h 188118"/>
              <a:gd name="connsiteX3" fmla="*/ 94059 w 188118"/>
              <a:gd name="connsiteY3" fmla="*/ 0 h 188118"/>
              <a:gd name="connsiteX4" fmla="*/ 188119 w 188118"/>
              <a:gd name="connsiteY4" fmla="*/ 94059 h 18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118" h="188118">
                <a:moveTo>
                  <a:pt x="188119" y="94059"/>
                </a:moveTo>
                <a:cubicBezTo>
                  <a:pt x="188119" y="146007"/>
                  <a:pt x="146007" y="188119"/>
                  <a:pt x="94059" y="188119"/>
                </a:cubicBezTo>
                <a:cubicBezTo>
                  <a:pt x="42112" y="188119"/>
                  <a:pt x="0" y="146007"/>
                  <a:pt x="0" y="94059"/>
                </a:cubicBezTo>
                <a:cubicBezTo>
                  <a:pt x="0" y="42112"/>
                  <a:pt x="42112" y="0"/>
                  <a:pt x="94059" y="0"/>
                </a:cubicBezTo>
                <a:cubicBezTo>
                  <a:pt x="146007" y="0"/>
                  <a:pt x="188119" y="42112"/>
                  <a:pt x="188119" y="94059"/>
                </a:cubicBezTo>
                <a:close/>
              </a:path>
            </a:pathLst>
          </a:custGeom>
          <a:solidFill>
            <a:schemeClr val="bg1"/>
          </a:solidFill>
          <a:ln w="1567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D3C17EB-0DCB-14EC-9974-040BB4B95A61}"/>
              </a:ext>
            </a:extLst>
          </p:cNvPr>
          <p:cNvGrpSpPr/>
          <p:nvPr/>
        </p:nvGrpSpPr>
        <p:grpSpPr>
          <a:xfrm>
            <a:off x="1514727" y="829216"/>
            <a:ext cx="9162545" cy="1372853"/>
            <a:chOff x="1172080" y="977636"/>
            <a:chExt cx="9162545" cy="1211873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A1ED1286-6E7B-4752-8E0A-621958F9DC7D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0691056-39FA-771E-EDD3-4C10D054AA19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30762C"/>
                  </a:gs>
                  <a:gs pos="96000">
                    <a:srgbClr val="D9F0D8"/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5EBFAD30-2D2B-82E0-0C9B-C64699604591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F6535F1-DC74-3799-F9EB-7B00A1E6360B}"/>
                </a:ext>
              </a:extLst>
            </p:cNvPr>
            <p:cNvSpPr txBox="1"/>
            <p:nvPr/>
          </p:nvSpPr>
          <p:spPr>
            <a:xfrm>
              <a:off x="1233460" y="1543178"/>
              <a:ext cx="27593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Strategically manage  </a:t>
              </a:r>
            </a:p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your Cash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2A9BCE3-3E96-0755-CA3B-B8D76BB02E7E}"/>
                </a:ext>
              </a:extLst>
            </p:cNvPr>
            <p:cNvCxnSpPr/>
            <p:nvPr/>
          </p:nvCxnSpPr>
          <p:spPr>
            <a:xfrm>
              <a:off x="4086225" y="1123950"/>
              <a:ext cx="0" cy="800100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69EC612-3146-D692-C01A-5FAA74369E4C}"/>
                </a:ext>
              </a:extLst>
            </p:cNvPr>
            <p:cNvSpPr txBox="1"/>
            <p:nvPr/>
          </p:nvSpPr>
          <p:spPr>
            <a:xfrm>
              <a:off x="4054203" y="1094392"/>
              <a:ext cx="5495421" cy="884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Enables you to focus on </a:t>
              </a:r>
            </a:p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Cash Positioning and Forecasting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D1ABDCC-47E3-EE47-9BFE-092CD867C1D6}"/>
              </a:ext>
            </a:extLst>
          </p:cNvPr>
          <p:cNvGrpSpPr/>
          <p:nvPr/>
        </p:nvGrpSpPr>
        <p:grpSpPr>
          <a:xfrm flipH="1">
            <a:off x="1514727" y="2366723"/>
            <a:ext cx="9162545" cy="1136400"/>
            <a:chOff x="1172080" y="977636"/>
            <a:chExt cx="9162545" cy="113640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F91BDBD5-CA6F-C92C-08FB-9095F42524F5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2B008A38-232F-2AB5-28C9-F579CAE317F4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00D5DA"/>
                  </a:gs>
                  <a:gs pos="88000">
                    <a:srgbClr val="D5FEFF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0499EC16-8334-2DF0-C1C3-2D6C36BA87F1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8D82FBC-9635-E852-9D98-7912F8182B4E}"/>
                </a:ext>
              </a:extLst>
            </p:cNvPr>
            <p:cNvSpPr txBox="1"/>
            <p:nvPr/>
          </p:nvSpPr>
          <p:spPr>
            <a:xfrm>
              <a:off x="6820403" y="1467705"/>
              <a:ext cx="27593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Get Real-time </a:t>
              </a:r>
            </a:p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cash visibility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0E33CD4-E0C6-5F90-4CAA-23CFD8FA46E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43700" y="1087413"/>
              <a:ext cx="0" cy="923904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C34AB89-9650-8DD7-AB7F-22FD10BE2D88}"/>
                </a:ext>
              </a:extLst>
            </p:cNvPr>
            <p:cNvSpPr txBox="1"/>
            <p:nvPr/>
          </p:nvSpPr>
          <p:spPr>
            <a:xfrm>
              <a:off x="1218515" y="1351770"/>
              <a:ext cx="54954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To turn your data into prudent actions 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FD1A572-651F-1146-F637-54460C61174F}"/>
              </a:ext>
            </a:extLst>
          </p:cNvPr>
          <p:cNvGrpSpPr/>
          <p:nvPr/>
        </p:nvGrpSpPr>
        <p:grpSpPr>
          <a:xfrm>
            <a:off x="1514727" y="3794341"/>
            <a:ext cx="9217936" cy="1117600"/>
            <a:chOff x="1116689" y="977636"/>
            <a:chExt cx="9217936" cy="1117600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C594F45F-7F03-1A9A-91D5-BB10C01259C9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8E7CB617-41DE-6639-63BF-513DA9A4A125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C71585"/>
                  </a:gs>
                  <a:gs pos="97000">
                    <a:srgbClr val="F7B7DF"/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0ED57494-0758-317B-EC00-338BBE6489ED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0F82634-610A-3E84-DB95-700353068574}"/>
                </a:ext>
              </a:extLst>
            </p:cNvPr>
            <p:cNvSpPr txBox="1"/>
            <p:nvPr/>
          </p:nvSpPr>
          <p:spPr>
            <a:xfrm>
              <a:off x="1116689" y="1686478"/>
              <a:ext cx="30249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Designed primarily for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6753748-5470-D395-898B-D8B3A61F4B2F}"/>
                </a:ext>
              </a:extLst>
            </p:cNvPr>
            <p:cNvCxnSpPr>
              <a:cxnSpLocks/>
            </p:cNvCxnSpPr>
            <p:nvPr/>
          </p:nvCxnSpPr>
          <p:spPr>
            <a:xfrm>
              <a:off x="4086225" y="1057275"/>
              <a:ext cx="0" cy="900000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BBF1283-8E2A-7B70-0234-7AD3535EE299}"/>
                </a:ext>
              </a:extLst>
            </p:cNvPr>
            <p:cNvSpPr txBox="1"/>
            <p:nvPr/>
          </p:nvSpPr>
          <p:spPr>
            <a:xfrm>
              <a:off x="4064424" y="1299172"/>
              <a:ext cx="54954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Senior Finance and other chief personnel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58FE78C-27C1-2618-5D8B-9455BB644A74}"/>
              </a:ext>
            </a:extLst>
          </p:cNvPr>
          <p:cNvGrpSpPr/>
          <p:nvPr/>
        </p:nvGrpSpPr>
        <p:grpSpPr>
          <a:xfrm flipH="1">
            <a:off x="1570118" y="5221959"/>
            <a:ext cx="9162545" cy="1359652"/>
            <a:chOff x="1172080" y="977636"/>
            <a:chExt cx="9162545" cy="1205131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D287DF8D-A520-A740-0488-DE46F6AE16C9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EE7D9D23-48FC-E0A1-6C0D-D432758BDB9F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FF7538"/>
                  </a:gs>
                  <a:gs pos="99000">
                    <a:srgbClr val="FFFF00"/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70043876-F0F5-C5F8-8D75-D66EB535846F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9ED70333-F36C-1EB4-E38F-5E90627FA970}"/>
                </a:ext>
              </a:extLst>
            </p:cNvPr>
            <p:cNvSpPr txBox="1"/>
            <p:nvPr/>
          </p:nvSpPr>
          <p:spPr>
            <a:xfrm>
              <a:off x="6647461" y="1536436"/>
              <a:ext cx="302492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Alerts/ Notifications for repayment due dates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937F864-1601-3000-9283-3BF767BAB3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67713" y="1132193"/>
              <a:ext cx="0" cy="791857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1F0FB09-D514-6802-633E-61D8F3B99B4F}"/>
                </a:ext>
              </a:extLst>
            </p:cNvPr>
            <p:cNvSpPr txBox="1"/>
            <p:nvPr/>
          </p:nvSpPr>
          <p:spPr>
            <a:xfrm>
              <a:off x="2109728" y="1132193"/>
              <a:ext cx="4030135" cy="7836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• To avoid financial distress</a:t>
              </a:r>
            </a:p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• To be financially resilient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EC5260F3-9470-C855-5B53-C5BEE85B502F}"/>
              </a:ext>
            </a:extLst>
          </p:cNvPr>
          <p:cNvSpPr txBox="1"/>
          <p:nvPr/>
        </p:nvSpPr>
        <p:spPr bwMode="auto">
          <a:xfrm>
            <a:off x="8500306" y="287821"/>
            <a:ext cx="117208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IN" sz="2000" b="1" spc="200" dirty="0">
                <a:latin typeface="Poppins" panose="00000500000000000000" pitchFamily="2" charset="0"/>
                <a:cs typeface="Poppins" panose="00000500000000000000" pitchFamily="2" charset="0"/>
              </a:rPr>
              <a:t>(1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 of </a:t>
            </a:r>
            <a:r>
              <a:rPr lang="en-IN" sz="2000" b="1" spc="200" dirty="0">
                <a:latin typeface="Poppins" panose="00000500000000000000" pitchFamily="2" charset="0"/>
                <a:cs typeface="Poppins" panose="00000500000000000000" pitchFamily="2" charset="0"/>
              </a:rPr>
              <a:t>2)</a:t>
            </a:r>
          </a:p>
        </p:txBody>
      </p:sp>
      <p:pic>
        <p:nvPicPr>
          <p:cNvPr id="55" name="Graphic 54" descr="Money">
            <a:extLst>
              <a:ext uri="{FF2B5EF4-FFF2-40B4-BE49-F238E27FC236}">
                <a16:creationId xmlns:a16="http://schemas.microsoft.com/office/drawing/2014/main" id="{A007859F-5EFE-0F6A-5357-980E4817A2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941855">
            <a:off x="2750708" y="896087"/>
            <a:ext cx="607829" cy="607829"/>
          </a:xfrm>
          <a:prstGeom prst="rect">
            <a:avLst/>
          </a:prstGeom>
        </p:spPr>
      </p:pic>
      <p:pic>
        <p:nvPicPr>
          <p:cNvPr id="63" name="Graphic 62" descr="Daily calendar">
            <a:extLst>
              <a:ext uri="{FF2B5EF4-FFF2-40B4-BE49-F238E27FC236}">
                <a16:creationId xmlns:a16="http://schemas.microsoft.com/office/drawing/2014/main" id="{BC436515-B743-4105-AB33-55C80635DF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53920" y="5186010"/>
            <a:ext cx="790694" cy="790694"/>
          </a:xfrm>
          <a:prstGeom prst="rect">
            <a:avLst/>
          </a:prstGeom>
        </p:spPr>
      </p:pic>
      <p:pic>
        <p:nvPicPr>
          <p:cNvPr id="69" name="Graphic 68" descr="Hierarchy">
            <a:extLst>
              <a:ext uri="{FF2B5EF4-FFF2-40B4-BE49-F238E27FC236}">
                <a16:creationId xmlns:a16="http://schemas.microsoft.com/office/drawing/2014/main" id="{022082B9-518E-DB81-135B-46052E6FFD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78031" y="3831941"/>
            <a:ext cx="755513" cy="690042"/>
          </a:xfrm>
          <a:prstGeom prst="rect">
            <a:avLst/>
          </a:prstGeom>
        </p:spPr>
      </p:pic>
      <p:pic>
        <p:nvPicPr>
          <p:cNvPr id="73" name="Graphic 72" descr="Clock">
            <a:extLst>
              <a:ext uri="{FF2B5EF4-FFF2-40B4-BE49-F238E27FC236}">
                <a16:creationId xmlns:a16="http://schemas.microsoft.com/office/drawing/2014/main" id="{23DBA5CF-150F-17D3-B4CB-EF8B0DA8D2C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464835" y="2371464"/>
            <a:ext cx="557147" cy="55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12508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92F68-BED2-4B41-B406-0CFC2F989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5DA9082-9CA9-84DD-9825-12530E1E8F72}"/>
              </a:ext>
            </a:extLst>
          </p:cNvPr>
          <p:cNvSpPr txBox="1"/>
          <p:nvPr/>
        </p:nvSpPr>
        <p:spPr bwMode="auto">
          <a:xfrm>
            <a:off x="2421858" y="100115"/>
            <a:ext cx="6000750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IN" sz="3600" b="1" dirty="0">
                <a:latin typeface="Poppins" panose="00000500000000000000" pitchFamily="2" charset="0"/>
                <a:cs typeface="Poppins" panose="00000500000000000000" pitchFamily="2" charset="0"/>
              </a:rPr>
              <a:t>How Does CRP Help You ?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02997C2-9FC0-E444-6253-4F8EDABF6ADF}"/>
              </a:ext>
            </a:extLst>
          </p:cNvPr>
          <p:cNvSpPr/>
          <p:nvPr/>
        </p:nvSpPr>
        <p:spPr>
          <a:xfrm rot="20407683">
            <a:off x="1064329" y="4649842"/>
            <a:ext cx="94059" cy="97033"/>
          </a:xfrm>
          <a:custGeom>
            <a:avLst/>
            <a:gdLst>
              <a:gd name="connsiteX0" fmla="*/ 188119 w 188118"/>
              <a:gd name="connsiteY0" fmla="*/ 94059 h 188118"/>
              <a:gd name="connsiteX1" fmla="*/ 94059 w 188118"/>
              <a:gd name="connsiteY1" fmla="*/ 188119 h 188118"/>
              <a:gd name="connsiteX2" fmla="*/ 0 w 188118"/>
              <a:gd name="connsiteY2" fmla="*/ 94059 h 188118"/>
              <a:gd name="connsiteX3" fmla="*/ 94059 w 188118"/>
              <a:gd name="connsiteY3" fmla="*/ 0 h 188118"/>
              <a:gd name="connsiteX4" fmla="*/ 188119 w 188118"/>
              <a:gd name="connsiteY4" fmla="*/ 94059 h 1881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8118" h="188118">
                <a:moveTo>
                  <a:pt x="188119" y="94059"/>
                </a:moveTo>
                <a:cubicBezTo>
                  <a:pt x="188119" y="146007"/>
                  <a:pt x="146007" y="188119"/>
                  <a:pt x="94059" y="188119"/>
                </a:cubicBezTo>
                <a:cubicBezTo>
                  <a:pt x="42112" y="188119"/>
                  <a:pt x="0" y="146007"/>
                  <a:pt x="0" y="94059"/>
                </a:cubicBezTo>
                <a:cubicBezTo>
                  <a:pt x="0" y="42112"/>
                  <a:pt x="42112" y="0"/>
                  <a:pt x="94059" y="0"/>
                </a:cubicBezTo>
                <a:cubicBezTo>
                  <a:pt x="146007" y="0"/>
                  <a:pt x="188119" y="42112"/>
                  <a:pt x="188119" y="94059"/>
                </a:cubicBezTo>
                <a:close/>
              </a:path>
            </a:pathLst>
          </a:custGeom>
          <a:solidFill>
            <a:schemeClr val="bg1"/>
          </a:solidFill>
          <a:ln w="15677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2A15C1F-35FD-8624-9526-62BD4238439D}"/>
              </a:ext>
            </a:extLst>
          </p:cNvPr>
          <p:cNvGrpSpPr/>
          <p:nvPr/>
        </p:nvGrpSpPr>
        <p:grpSpPr>
          <a:xfrm>
            <a:off x="1172076" y="977636"/>
            <a:ext cx="9162549" cy="1555608"/>
            <a:chOff x="1172076" y="977636"/>
            <a:chExt cx="9162549" cy="111760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1583249-5F89-998C-BC17-80FABCCCC493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F92671B7-F478-5F65-54CD-8C0FBA0036CB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B73EF4"/>
                  </a:gs>
                  <a:gs pos="96000">
                    <a:srgbClr val="F0D7FD"/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  <p:sp>
            <p:nvSpPr>
              <p:cNvPr id="8" name="Freeform: Shape 7">
                <a:extLst>
                  <a:ext uri="{FF2B5EF4-FFF2-40B4-BE49-F238E27FC236}">
                    <a16:creationId xmlns:a16="http://schemas.microsoft.com/office/drawing/2014/main" id="{970C7451-FD40-B1E0-00D3-D2C5A6668766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5F2F683-149C-99D3-D63A-F1992708811C}"/>
                </a:ext>
              </a:extLst>
            </p:cNvPr>
            <p:cNvSpPr txBox="1"/>
            <p:nvPr/>
          </p:nvSpPr>
          <p:spPr>
            <a:xfrm>
              <a:off x="1172076" y="1574385"/>
              <a:ext cx="2946171" cy="4643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Timely Diagnosis vs </a:t>
              </a:r>
            </a:p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Untimely Postmortem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F466B40-2508-7932-CAA0-AFFF5F84FFFE}"/>
                </a:ext>
              </a:extLst>
            </p:cNvPr>
            <p:cNvCxnSpPr>
              <a:cxnSpLocks/>
            </p:cNvCxnSpPr>
            <p:nvPr/>
          </p:nvCxnSpPr>
          <p:spPr>
            <a:xfrm>
              <a:off x="4086225" y="1084287"/>
              <a:ext cx="0" cy="908193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8842803-638C-B1DC-1CEA-499E6B68CBBC}"/>
                </a:ext>
              </a:extLst>
            </p:cNvPr>
            <p:cNvSpPr txBox="1"/>
            <p:nvPr/>
          </p:nvSpPr>
          <p:spPr>
            <a:xfrm>
              <a:off x="4200525" y="1055249"/>
              <a:ext cx="5349097" cy="933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• Track Forecast and Actual Cash positions</a:t>
              </a:r>
            </a:p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• Be better aware of liquidity positions</a:t>
              </a:r>
            </a:p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• Don’t just track and balance the cash books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EEAF993E-875A-B7DD-9970-13C4AC567500}"/>
              </a:ext>
            </a:extLst>
          </p:cNvPr>
          <p:cNvGrpSpPr/>
          <p:nvPr/>
        </p:nvGrpSpPr>
        <p:grpSpPr>
          <a:xfrm flipH="1">
            <a:off x="1050631" y="2974578"/>
            <a:ext cx="9162545" cy="1883171"/>
            <a:chOff x="1172080" y="977636"/>
            <a:chExt cx="9162545" cy="111760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A38274C-F2C9-3EC6-1AB6-C51B828BF0A8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FBE724D4-AF12-4B17-C5A2-552C638930B4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rgbClr val="1515FF"/>
                  </a:gs>
                  <a:gs pos="88000">
                    <a:srgbClr val="B9B9FF"/>
                  </a:gs>
                </a:gsLst>
                <a:lin ang="0" scaled="0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3D8DFFE7-5221-64ED-31B3-32B268AE0E32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D14938B-AC75-744D-81C7-6FB75C0F7775}"/>
                </a:ext>
              </a:extLst>
            </p:cNvPr>
            <p:cNvSpPr txBox="1"/>
            <p:nvPr/>
          </p:nvSpPr>
          <p:spPr>
            <a:xfrm>
              <a:off x="8016882" y="1749606"/>
              <a:ext cx="1511531" cy="2692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Ease of use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BEC5FF7-BD63-A260-7A66-D30B41A7CD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15250" y="1076582"/>
              <a:ext cx="0" cy="887495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9ED7A72-D0A2-DDA7-3938-0DFDC2133C92}"/>
                </a:ext>
              </a:extLst>
            </p:cNvPr>
            <p:cNvSpPr txBox="1"/>
            <p:nvPr/>
          </p:nvSpPr>
          <p:spPr>
            <a:xfrm>
              <a:off x="1835635" y="1039971"/>
              <a:ext cx="5495421" cy="448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Anyone can take advantage of the app </a:t>
              </a:r>
            </a:p>
            <a:p>
              <a:pPr algn="ctr"/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to generate more insights: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74FD12B-A011-166A-03FF-1E6218C82C9F}"/>
              </a:ext>
            </a:extLst>
          </p:cNvPr>
          <p:cNvGrpSpPr/>
          <p:nvPr/>
        </p:nvGrpSpPr>
        <p:grpSpPr>
          <a:xfrm>
            <a:off x="1172080" y="5181283"/>
            <a:ext cx="9162545" cy="1470116"/>
            <a:chOff x="1172080" y="977636"/>
            <a:chExt cx="9162545" cy="122737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EDFB884-3A1D-32EE-A9D3-4DB341EC7BBC}"/>
                </a:ext>
              </a:extLst>
            </p:cNvPr>
            <p:cNvGrpSpPr/>
            <p:nvPr/>
          </p:nvGrpSpPr>
          <p:grpSpPr>
            <a:xfrm>
              <a:off x="1172080" y="977636"/>
              <a:ext cx="9162545" cy="1117600"/>
              <a:chOff x="1050636" y="2221256"/>
              <a:chExt cx="6613237" cy="1117600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75809745-F684-9DB4-0278-8FBD9FD13695}"/>
                  </a:ext>
                </a:extLst>
              </p:cNvPr>
              <p:cNvSpPr/>
              <p:nvPr/>
            </p:nvSpPr>
            <p:spPr>
              <a:xfrm>
                <a:off x="7185891" y="2221256"/>
                <a:ext cx="477982" cy="1117600"/>
              </a:xfrm>
              <a:custGeom>
                <a:avLst/>
                <a:gdLst>
                  <a:gd name="connsiteX0" fmla="*/ 0 w 477982"/>
                  <a:gd name="connsiteY0" fmla="*/ 0 h 1117600"/>
                  <a:gd name="connsiteX1" fmla="*/ 291712 w 477982"/>
                  <a:gd name="connsiteY1" fmla="*/ 0 h 1117600"/>
                  <a:gd name="connsiteX2" fmla="*/ 477982 w 477982"/>
                  <a:gd name="connsiteY2" fmla="*/ 186270 h 1117600"/>
                  <a:gd name="connsiteX3" fmla="*/ 477982 w 477982"/>
                  <a:gd name="connsiteY3" fmla="*/ 931330 h 1117600"/>
                  <a:gd name="connsiteX4" fmla="*/ 291712 w 477982"/>
                  <a:gd name="connsiteY4" fmla="*/ 1117600 h 1117600"/>
                  <a:gd name="connsiteX5" fmla="*/ 0 w 477982"/>
                  <a:gd name="connsiteY5" fmla="*/ 1117600 h 1117600"/>
                  <a:gd name="connsiteX6" fmla="*/ 0 w 477982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77982" h="1117600">
                    <a:moveTo>
                      <a:pt x="0" y="0"/>
                    </a:moveTo>
                    <a:lnTo>
                      <a:pt x="291712" y="0"/>
                    </a:lnTo>
                    <a:cubicBezTo>
                      <a:pt x="394586" y="0"/>
                      <a:pt x="477982" y="83396"/>
                      <a:pt x="477982" y="186270"/>
                    </a:cubicBezTo>
                    <a:lnTo>
                      <a:pt x="477982" y="931330"/>
                    </a:lnTo>
                    <a:cubicBezTo>
                      <a:pt x="477982" y="1034204"/>
                      <a:pt x="394586" y="1117600"/>
                      <a:pt x="291712" y="1117600"/>
                    </a:cubicBezTo>
                    <a:lnTo>
                      <a:pt x="0" y="1117600"/>
                    </a:lnTo>
                    <a:lnTo>
                      <a:pt x="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DC062F"/>
                  </a:gs>
                  <a:gs pos="97000">
                    <a:srgbClr val="FDC3CE"/>
                  </a:gs>
                </a:gsLst>
                <a:lin ang="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 dirty="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0A62B1D5-3B4F-2CE6-7F28-144FADB21595}"/>
                  </a:ext>
                </a:extLst>
              </p:cNvPr>
              <p:cNvSpPr/>
              <p:nvPr/>
            </p:nvSpPr>
            <p:spPr>
              <a:xfrm>
                <a:off x="1050636" y="2221256"/>
                <a:ext cx="6135254" cy="1117600"/>
              </a:xfrm>
              <a:custGeom>
                <a:avLst/>
                <a:gdLst>
                  <a:gd name="connsiteX0" fmla="*/ 186270 w 6135254"/>
                  <a:gd name="connsiteY0" fmla="*/ 0 h 1117600"/>
                  <a:gd name="connsiteX1" fmla="*/ 6135254 w 6135254"/>
                  <a:gd name="connsiteY1" fmla="*/ 0 h 1117600"/>
                  <a:gd name="connsiteX2" fmla="*/ 6135254 w 6135254"/>
                  <a:gd name="connsiteY2" fmla="*/ 1117600 h 1117600"/>
                  <a:gd name="connsiteX3" fmla="*/ 186270 w 6135254"/>
                  <a:gd name="connsiteY3" fmla="*/ 1117600 h 1117600"/>
                  <a:gd name="connsiteX4" fmla="*/ 0 w 6135254"/>
                  <a:gd name="connsiteY4" fmla="*/ 931330 h 1117600"/>
                  <a:gd name="connsiteX5" fmla="*/ 0 w 6135254"/>
                  <a:gd name="connsiteY5" fmla="*/ 186270 h 1117600"/>
                  <a:gd name="connsiteX6" fmla="*/ 186270 w 6135254"/>
                  <a:gd name="connsiteY6" fmla="*/ 0 h 1117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6135254" h="1117600">
                    <a:moveTo>
                      <a:pt x="186270" y="0"/>
                    </a:moveTo>
                    <a:lnTo>
                      <a:pt x="6135254" y="0"/>
                    </a:lnTo>
                    <a:lnTo>
                      <a:pt x="6135254" y="1117600"/>
                    </a:lnTo>
                    <a:lnTo>
                      <a:pt x="186270" y="1117600"/>
                    </a:lnTo>
                    <a:cubicBezTo>
                      <a:pt x="83396" y="1117600"/>
                      <a:pt x="0" y="1034204"/>
                      <a:pt x="0" y="931330"/>
                    </a:cubicBezTo>
                    <a:lnTo>
                      <a:pt x="0" y="186270"/>
                    </a:lnTo>
                    <a:cubicBezTo>
                      <a:pt x="0" y="83396"/>
                      <a:pt x="83396" y="0"/>
                      <a:pt x="18627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IN"/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90A84BE1-1792-6628-48B5-30B812532763}"/>
                </a:ext>
              </a:extLst>
            </p:cNvPr>
            <p:cNvSpPr txBox="1"/>
            <p:nvPr/>
          </p:nvSpPr>
          <p:spPr>
            <a:xfrm>
              <a:off x="1232928" y="1558680"/>
              <a:ext cx="27593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b="1" dirty="0">
                  <a:latin typeface="Poppins" panose="00000500000000000000" pitchFamily="2" charset="0"/>
                  <a:cs typeface="Poppins" panose="00000500000000000000" pitchFamily="2" charset="0"/>
                </a:rPr>
                <a:t>Reliable Financial Companion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5877C5C-F544-6E8C-03A2-7B245417A684}"/>
                </a:ext>
              </a:extLst>
            </p:cNvPr>
            <p:cNvCxnSpPr/>
            <p:nvPr/>
          </p:nvCxnSpPr>
          <p:spPr>
            <a:xfrm>
              <a:off x="4086225" y="1123950"/>
              <a:ext cx="0" cy="800100"/>
            </a:xfrm>
            <a:prstGeom prst="line">
              <a:avLst/>
            </a:prstGeom>
            <a:ln w="3492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7743E0C-1C73-E504-4A4A-5D6AE8D6DCDF}"/>
                </a:ext>
              </a:extLst>
            </p:cNvPr>
            <p:cNvSpPr txBox="1"/>
            <p:nvPr/>
          </p:nvSpPr>
          <p:spPr>
            <a:xfrm>
              <a:off x="4084628" y="1140203"/>
              <a:ext cx="5495421" cy="738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Analyse variances to identify </a:t>
              </a:r>
            </a:p>
            <a:p>
              <a:pPr algn="ctr">
                <a:lnSpc>
                  <a:spcPct val="150000"/>
                </a:lnSpc>
              </a:pPr>
              <a:r>
                <a:rPr lang="en-IN">
                  <a:latin typeface="Poppins" panose="00000500000000000000" pitchFamily="2" charset="0"/>
                  <a:cs typeface="Poppins" panose="00000500000000000000" pitchFamily="2" charset="0"/>
                </a:rPr>
                <a:t>deficits </a:t>
              </a:r>
              <a:r>
                <a:rPr lang="en-IN" dirty="0">
                  <a:latin typeface="Poppins" panose="00000500000000000000" pitchFamily="2" charset="0"/>
                  <a:cs typeface="Poppins" panose="00000500000000000000" pitchFamily="2" charset="0"/>
                </a:rPr>
                <a:t>and excesses</a:t>
              </a:r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78246A96-9A34-B20C-EBB4-4D54DEC703B7}"/>
              </a:ext>
            </a:extLst>
          </p:cNvPr>
          <p:cNvSpPr txBox="1"/>
          <p:nvPr/>
        </p:nvSpPr>
        <p:spPr bwMode="auto">
          <a:xfrm>
            <a:off x="8500306" y="287821"/>
            <a:ext cx="117208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rtlCol="1" anchor="t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en-IN" sz="2000" b="1" spc="200" dirty="0">
                <a:latin typeface="Poppins" panose="00000500000000000000" pitchFamily="2" charset="0"/>
                <a:cs typeface="Poppins" panose="00000500000000000000" pitchFamily="2" charset="0"/>
              </a:rPr>
              <a:t>(2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 of </a:t>
            </a:r>
            <a:r>
              <a:rPr lang="en-IN" sz="2000" b="1" spc="200" dirty="0">
                <a:latin typeface="Poppins" panose="00000500000000000000" pitchFamily="2" charset="0"/>
                <a:cs typeface="Poppins" panose="00000500000000000000" pitchFamily="2" charset="0"/>
              </a:rPr>
              <a:t>2)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DBBC0C2-2702-B66C-1F5D-F110A28B0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739695"/>
              </p:ext>
            </p:extLst>
          </p:nvPr>
        </p:nvGraphicFramePr>
        <p:xfrm>
          <a:off x="3931436" y="3812393"/>
          <a:ext cx="6034000" cy="916686"/>
        </p:xfrm>
        <a:graphic>
          <a:graphicData uri="http://schemas.openxmlformats.org/drawingml/2006/table">
            <a:tbl>
              <a:tblPr firstRow="1" firstCol="1" bandRow="1"/>
              <a:tblGrid>
                <a:gridCol w="3176671">
                  <a:extLst>
                    <a:ext uri="{9D8B030D-6E8A-4147-A177-3AD203B41FA5}">
                      <a16:colId xmlns:a16="http://schemas.microsoft.com/office/drawing/2014/main" val="804755766"/>
                    </a:ext>
                  </a:extLst>
                </a:gridCol>
                <a:gridCol w="2857329">
                  <a:extLst>
                    <a:ext uri="{9D8B030D-6E8A-4147-A177-3AD203B41FA5}">
                      <a16:colId xmlns:a16="http://schemas.microsoft.com/office/drawing/2014/main" val="511061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00025" indent="-249555">
                        <a:lnSpc>
                          <a:spcPct val="115000"/>
                        </a:lnSpc>
                        <a:buNone/>
                      </a:pPr>
                      <a:r>
                        <a:rPr lang="en-IN" sz="18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• Individuals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0025" indent="-200025">
                        <a:lnSpc>
                          <a:spcPct val="115000"/>
                        </a:lnSpc>
                        <a:buNone/>
                      </a:pPr>
                      <a:r>
                        <a:rPr lang="en-IN" sz="1800" kern="10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• Families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4090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200025" indent="-249555">
                        <a:lnSpc>
                          <a:spcPct val="115000"/>
                        </a:lnSpc>
                        <a:buNone/>
                      </a:pPr>
                      <a:r>
                        <a:rPr lang="en-IN" sz="18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• Individual Companies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00025" indent="-200025">
                        <a:lnSpc>
                          <a:spcPct val="115000"/>
                        </a:lnSpc>
                        <a:buNone/>
                      </a:pPr>
                      <a:r>
                        <a:rPr lang="en-IN" sz="1800" kern="100" dirty="0"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• Group of Companies (Parent / Division)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440769"/>
                  </a:ext>
                </a:extLst>
              </a:tr>
            </a:tbl>
          </a:graphicData>
        </a:graphic>
      </p:graphicFrame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61E8AF5-7E14-E949-173F-DBF055859783}"/>
              </a:ext>
            </a:extLst>
          </p:cNvPr>
          <p:cNvCxnSpPr>
            <a:cxnSpLocks/>
          </p:cNvCxnSpPr>
          <p:nvPr/>
        </p:nvCxnSpPr>
        <p:spPr>
          <a:xfrm flipH="1">
            <a:off x="3931436" y="3741031"/>
            <a:ext cx="586978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7" name="Graphic 66" descr="Group">
            <a:extLst>
              <a:ext uri="{FF2B5EF4-FFF2-40B4-BE49-F238E27FC236}">
                <a16:creationId xmlns:a16="http://schemas.microsoft.com/office/drawing/2014/main" id="{9B8CBFB7-7408-98BF-8F28-8137BCB4E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94052" y="3250556"/>
            <a:ext cx="914400" cy="914400"/>
          </a:xfrm>
          <a:prstGeom prst="rect">
            <a:avLst/>
          </a:prstGeom>
        </p:spPr>
      </p:pic>
      <p:pic>
        <p:nvPicPr>
          <p:cNvPr id="71" name="Graphic 70" descr="Research">
            <a:extLst>
              <a:ext uri="{FF2B5EF4-FFF2-40B4-BE49-F238E27FC236}">
                <a16:creationId xmlns:a16="http://schemas.microsoft.com/office/drawing/2014/main" id="{5FDFD01C-0242-B388-F430-B5A66EABCF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81489" y="5270511"/>
            <a:ext cx="739526" cy="739526"/>
          </a:xfrm>
          <a:prstGeom prst="rect">
            <a:avLst/>
          </a:prstGeom>
        </p:spPr>
      </p:pic>
      <p:pic>
        <p:nvPicPr>
          <p:cNvPr id="28" name="Graphic 27" descr="Stethoscope">
            <a:extLst>
              <a:ext uri="{FF2B5EF4-FFF2-40B4-BE49-F238E27FC236}">
                <a16:creationId xmlns:a16="http://schemas.microsoft.com/office/drawing/2014/main" id="{DA270FFB-1F7E-E512-D804-15652F52D41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46800" y="998112"/>
            <a:ext cx="914400" cy="914400"/>
          </a:xfrm>
          <a:prstGeom prst="rect">
            <a:avLst/>
          </a:prstGeom>
        </p:spPr>
      </p:pic>
      <p:pic>
        <p:nvPicPr>
          <p:cNvPr id="33" name="Graphic 32" descr="Hourglass">
            <a:extLst>
              <a:ext uri="{FF2B5EF4-FFF2-40B4-BE49-F238E27FC236}">
                <a16:creationId xmlns:a16="http://schemas.microsoft.com/office/drawing/2014/main" id="{94D2E48A-0924-5FDD-7033-E01514DD346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986621" y="1006992"/>
            <a:ext cx="324000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51116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3521</TotalTime>
  <Words>456</Words>
  <Application>Microsoft Office PowerPoint</Application>
  <PresentationFormat>Widescreen</PresentationFormat>
  <Paragraphs>75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Delius</vt:lpstr>
      <vt:lpstr>Poppins</vt:lpstr>
      <vt:lpstr>Poppins Medium</vt:lpstr>
      <vt:lpstr>Wingdings</vt:lpstr>
      <vt:lpstr>Office Theme</vt:lpstr>
      <vt:lpstr>Cash  Resource  Planning 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Benita Babu</cp:lastModifiedBy>
  <cp:revision>10</cp:revision>
  <dcterms:created xsi:type="dcterms:W3CDTF">2025-11-18T06:20:41Z</dcterms:created>
  <dcterms:modified xsi:type="dcterms:W3CDTF">2026-01-09T06:03:53Z</dcterms:modified>
</cp:coreProperties>
</file>